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8" r:id="rId2"/>
    <p:sldId id="288" r:id="rId3"/>
    <p:sldId id="260" r:id="rId4"/>
    <p:sldId id="279" r:id="rId5"/>
    <p:sldId id="308" r:id="rId6"/>
    <p:sldId id="305" r:id="rId7"/>
    <p:sldId id="295" r:id="rId8"/>
    <p:sldId id="298" r:id="rId9"/>
    <p:sldId id="306" r:id="rId10"/>
    <p:sldId id="296" r:id="rId11"/>
    <p:sldId id="264" r:id="rId12"/>
    <p:sldId id="277" r:id="rId13"/>
    <p:sldId id="294" r:id="rId14"/>
    <p:sldId id="300" r:id="rId15"/>
    <p:sldId id="315" r:id="rId16"/>
    <p:sldId id="265" r:id="rId17"/>
    <p:sldId id="310" r:id="rId18"/>
    <p:sldId id="311" r:id="rId19"/>
    <p:sldId id="281" r:id="rId20"/>
    <p:sldId id="284" r:id="rId21"/>
    <p:sldId id="286" r:id="rId22"/>
    <p:sldId id="309" r:id="rId23"/>
    <p:sldId id="287" r:id="rId24"/>
    <p:sldId id="304" r:id="rId25"/>
    <p:sldId id="313" r:id="rId26"/>
    <p:sldId id="272" r:id="rId27"/>
    <p:sldId id="318" r:id="rId28"/>
    <p:sldId id="319" r:id="rId29"/>
    <p:sldId id="317" r:id="rId30"/>
    <p:sldId id="320" r:id="rId31"/>
    <p:sldId id="316" r:id="rId32"/>
    <p:sldId id="321" r:id="rId33"/>
    <p:sldId id="324" r:id="rId34"/>
    <p:sldId id="325" r:id="rId35"/>
    <p:sldId id="323" r:id="rId36"/>
    <p:sldId id="328" r:id="rId37"/>
    <p:sldId id="326" r:id="rId38"/>
    <p:sldId id="327" r:id="rId39"/>
    <p:sldId id="271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44D1188-D100-4B42-B1F7-84C853B4C37E}">
          <p14:sldIdLst/>
        </p14:section>
        <p14:section name="Introduction" id="{9E849C88-BF4D-4745-8342-23D130430B05}">
          <p14:sldIdLst>
            <p14:sldId id="258"/>
          </p14:sldIdLst>
        </p14:section>
        <p14:section name="2. A Bigger Picture" id="{52F6AB1F-A28A-45D9-A304-B95D17D33E84}">
          <p14:sldIdLst>
            <p14:sldId id="288"/>
            <p14:sldId id="260"/>
            <p14:sldId id="279"/>
          </p14:sldIdLst>
        </p14:section>
        <p14:section name="2. Related Work" id="{E6DA446C-0689-48FC-9163-604EF4D61538}">
          <p14:sldIdLst>
            <p14:sldId id="308"/>
            <p14:sldId id="305"/>
            <p14:sldId id="295"/>
            <p14:sldId id="298"/>
          </p14:sldIdLst>
        </p14:section>
        <p14:section name="3. Research Question" id="{DCE0143E-E363-452C-81D8-30F7832D4905}">
          <p14:sldIdLst>
            <p14:sldId id="306"/>
          </p14:sldIdLst>
        </p14:section>
        <p14:section name="4. Concept" id="{FA411407-838B-4E48-85A5-16CD74921ADD}">
          <p14:sldIdLst>
            <p14:sldId id="296"/>
            <p14:sldId id="264"/>
            <p14:sldId id="277"/>
            <p14:sldId id="294"/>
            <p14:sldId id="300"/>
          </p14:sldIdLst>
        </p14:section>
        <p14:section name="5. Implementation" id="{529F4824-1DDD-411F-A6BD-B3A73EF7149B}">
          <p14:sldIdLst>
            <p14:sldId id="315"/>
            <p14:sldId id="265"/>
            <p14:sldId id="310"/>
            <p14:sldId id="311"/>
            <p14:sldId id="281"/>
            <p14:sldId id="284"/>
            <p14:sldId id="286"/>
            <p14:sldId id="309"/>
          </p14:sldIdLst>
        </p14:section>
        <p14:section name="6. Main Study" id="{16357F9A-6B7B-4083-9738-E534FF0EB017}">
          <p14:sldIdLst>
            <p14:sldId id="287"/>
            <p14:sldId id="304"/>
            <p14:sldId id="313"/>
          </p14:sldIdLst>
        </p14:section>
        <p14:section name="7. Results" id="{EF524EF5-43C9-426B-9483-F7A024E81294}">
          <p14:sldIdLst>
            <p14:sldId id="272"/>
            <p14:sldId id="318"/>
            <p14:sldId id="319"/>
            <p14:sldId id="317"/>
            <p14:sldId id="320"/>
            <p14:sldId id="316"/>
            <p14:sldId id="321"/>
            <p14:sldId id="324"/>
            <p14:sldId id="325"/>
            <p14:sldId id="323"/>
            <p14:sldId id="328"/>
            <p14:sldId id="326"/>
            <p14:sldId id="327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öke, Vincent" initials="GV" lastIdx="1" clrIdx="0">
    <p:extLst>
      <p:ext uri="{19B8F6BF-5375-455C-9EA6-DF929625EA0E}">
        <p15:presenceInfo xmlns:p15="http://schemas.microsoft.com/office/powerpoint/2012/main" userId="Göke, Vincent" providerId="None"/>
      </p:ext>
    </p:extLst>
  </p:cmAuthor>
  <p:cmAuthor id="2" name="Vincent Göke" initials="VG" lastIdx="1" clrIdx="1">
    <p:extLst>
      <p:ext uri="{19B8F6BF-5375-455C-9EA6-DF929625EA0E}">
        <p15:presenceInfo xmlns:p15="http://schemas.microsoft.com/office/powerpoint/2012/main" userId="12e41c010ea304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1C1C1"/>
    <a:srgbClr val="FAFAFA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 autoAdjust="0"/>
    <p:restoredTop sz="63317" autoAdjust="0"/>
  </p:normalViewPr>
  <p:slideViewPr>
    <p:cSldViewPr>
      <p:cViewPr varScale="1">
        <p:scale>
          <a:sx n="54" d="100"/>
          <a:sy n="54" d="100"/>
        </p:scale>
        <p:origin x="2290" y="29"/>
      </p:cViewPr>
      <p:guideLst>
        <p:guide orient="horz" pos="2160"/>
        <p:guide pos="2880"/>
      </p:guideLst>
    </p:cSldViewPr>
  </p:slideViewPr>
  <p:outlineViewPr>
    <p:cViewPr>
      <p:scale>
        <a:sx n="20" d="100"/>
        <a:sy n="20" d="100"/>
      </p:scale>
      <p:origin x="0" y="-56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4"/>
    </p:cViewPr>
  </p:sorterViewPr>
  <p:notesViewPr>
    <p:cSldViewPr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15T21:49:47.82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1441F-F30F-4649-A32B-0EF4F2FA26B8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6E8F2-93EB-4C85-ABA8-D00AB60929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79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Three wireframe screens planned: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Placed the emoji conveying anthropomorphistic guidance on home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Notification screen (Have the emoji enact) -&gt; keep the smiley to suggest reroute, but focus on the reroute functionality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Home screen  General Car information (speed, braking or accelerating, gas/ battery status,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Big map with preset route, two shops each scenario to choose from 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Navigation screen just so see a bigger map and still have the bottom menu open to have more transparent 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NimbusRomNo9L-Regu"/>
              </a:rPr>
              <a:t>(100% of the 11 participants said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NimbusRomNo9L-Regu"/>
              </a:rPr>
              <a:t>they preferred the street view over a "dark mode" or "satellite view").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87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Three wireframe screens planned: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Home screen () General Car information (speed, braking or accelerating, gas/ battery status,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Navigation screen () Big map with preset route, two shops each scenario to choose from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Notification screen (Have the emoji enact) -&gt; keep the smiley to suggest reroute, but focus on the reroute functionality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NimbusRomNo9L-Regu"/>
              </a:rPr>
              <a:t>(100% of the 11 participants said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NimbusRomNo9L-Regu"/>
              </a:rPr>
              <a:t>they preferred the street view over a "dark mode" or "satellite view").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52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ID 25 - Slow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3</a:t>
            </a:r>
          </a:p>
          <a:p>
            <a:r>
              <a:rPr lang="de-DE" dirty="0"/>
              <a:t>ID 14 – Fast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2</a:t>
            </a:r>
          </a:p>
          <a:p>
            <a:r>
              <a:rPr lang="de-DE" dirty="0"/>
              <a:t>ID 26 - Fast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1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54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Design tool: “Figma”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“Figma Mirror” (remote testing, google login) same google login to upload the screen recordings after the study conduction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Plan-level application </a:t>
            </a:r>
          </a:p>
          <a:p>
            <a:pPr marL="800100" lvl="1" indent="-342900">
              <a:buFontTx/>
              <a:buChar char="-"/>
            </a:pPr>
            <a:r>
              <a:rPr lang="en-US" sz="2800" dirty="0"/>
              <a:t>add stopover to route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Limesurvey</a:t>
            </a:r>
            <a:r>
              <a:rPr lang="en-US" sz="2800" dirty="0"/>
              <a:t> &amp; mobile screen capture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2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Level 3 </a:t>
            </a:r>
            <a:r>
              <a:rPr lang="de-DE" dirty="0" err="1"/>
              <a:t>complex</a:t>
            </a:r>
            <a:r>
              <a:rPr lang="de-DE" dirty="0"/>
              <a:t>;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all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displayed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Commonalities</a:t>
            </a:r>
            <a:r>
              <a:rPr lang="de-DE" dirty="0"/>
              <a:t>: </a:t>
            </a:r>
          </a:p>
          <a:p>
            <a:r>
              <a:rPr lang="de-DE" dirty="0"/>
              <a:t>-Speed </a:t>
            </a:r>
            <a:r>
              <a:rPr lang="de-DE" dirty="0" err="1"/>
              <a:t>limit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preset</a:t>
            </a:r>
            <a:r>
              <a:rPr lang="de-DE" dirty="0"/>
              <a:t> route</a:t>
            </a:r>
          </a:p>
          <a:p>
            <a:r>
              <a:rPr lang="de-DE" dirty="0"/>
              <a:t>-level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shop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(</a:t>
            </a:r>
            <a:r>
              <a:rPr lang="de-DE" dirty="0" err="1"/>
              <a:t>ice</a:t>
            </a:r>
            <a:r>
              <a:rPr lang="de-DE" dirty="0"/>
              <a:t> </a:t>
            </a:r>
            <a:r>
              <a:rPr lang="de-DE" dirty="0" err="1"/>
              <a:t>cream</a:t>
            </a:r>
            <a:r>
              <a:rPr lang="de-DE" dirty="0"/>
              <a:t>, quick </a:t>
            </a:r>
            <a:r>
              <a:rPr lang="de-DE" dirty="0" err="1"/>
              <a:t>snack</a:t>
            </a:r>
            <a:r>
              <a:rPr lang="de-DE" dirty="0"/>
              <a:t>, </a:t>
            </a:r>
            <a:r>
              <a:rPr lang="de-DE" dirty="0" err="1"/>
              <a:t>coffee</a:t>
            </a:r>
            <a:r>
              <a:rPr lang="de-DE" dirty="0"/>
              <a:t>)</a:t>
            </a:r>
          </a:p>
          <a:p>
            <a:r>
              <a:rPr lang="de-DE" dirty="0"/>
              <a:t>-</a:t>
            </a:r>
            <a:r>
              <a:rPr lang="de-DE" dirty="0" err="1"/>
              <a:t>Smileynotification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battery</a:t>
            </a:r>
            <a:r>
              <a:rPr lang="de-DE" dirty="0"/>
              <a:t>/</a:t>
            </a:r>
            <a:r>
              <a:rPr lang="de-DE" dirty="0" err="1"/>
              <a:t>fuel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  <a:p>
            <a:r>
              <a:rPr lang="de-DE" dirty="0"/>
              <a:t>-picture in </a:t>
            </a:r>
            <a:r>
              <a:rPr lang="de-DE" dirty="0" err="1"/>
              <a:t>picture</a:t>
            </a:r>
            <a:r>
              <a:rPr lang="de-DE" dirty="0"/>
              <a:t> AR </a:t>
            </a:r>
            <a:r>
              <a:rPr lang="de-DE" dirty="0" err="1"/>
              <a:t>components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Weather</a:t>
            </a:r>
            <a:endParaRPr lang="de-DE" dirty="0"/>
          </a:p>
          <a:p>
            <a:r>
              <a:rPr lang="de-DE" dirty="0"/>
              <a:t>-street </a:t>
            </a:r>
            <a:r>
              <a:rPr lang="de-DE" dirty="0" err="1"/>
              <a:t>info</a:t>
            </a:r>
            <a:r>
              <a:rPr lang="de-DE" dirty="0"/>
              <a:t> and </a:t>
            </a:r>
            <a:r>
              <a:rPr lang="de-DE" dirty="0" err="1"/>
              <a:t>arrow</a:t>
            </a:r>
            <a:r>
              <a:rPr lang="de-DE" dirty="0"/>
              <a:t> </a:t>
            </a:r>
            <a:r>
              <a:rPr lang="de-DE" dirty="0" err="1"/>
              <a:t>indication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Differences</a:t>
            </a:r>
            <a:r>
              <a:rPr lang="de-DE" dirty="0"/>
              <a:t>:</a:t>
            </a:r>
          </a:p>
          <a:p>
            <a:r>
              <a:rPr lang="de-DE" dirty="0"/>
              <a:t>-Time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arrival</a:t>
            </a:r>
            <a:r>
              <a:rPr lang="de-DE" dirty="0"/>
              <a:t>/ Time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start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differs</a:t>
            </a:r>
            <a:r>
              <a:rPr lang="de-DE" dirty="0"/>
              <a:t> (</a:t>
            </a:r>
            <a:r>
              <a:rPr lang="de-DE" dirty="0" err="1"/>
              <a:t>parked</a:t>
            </a:r>
            <a:r>
              <a:rPr lang="de-DE" dirty="0"/>
              <a:t>/</a:t>
            </a:r>
            <a:r>
              <a:rPr lang="de-DE" dirty="0" err="1"/>
              <a:t>moving</a:t>
            </a:r>
            <a:r>
              <a:rPr lang="de-DE" dirty="0"/>
              <a:t>)</a:t>
            </a:r>
          </a:p>
          <a:p>
            <a:r>
              <a:rPr lang="de-DE" dirty="0"/>
              <a:t>-</a:t>
            </a:r>
            <a:r>
              <a:rPr lang="de-DE" dirty="0" err="1"/>
              <a:t>Kilometres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arrival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Parking</a:t>
            </a:r>
            <a:r>
              <a:rPr lang="de-DE" dirty="0"/>
              <a:t> </a:t>
            </a:r>
            <a:r>
              <a:rPr lang="de-DE" dirty="0" err="1"/>
              <a:t>sign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/</a:t>
            </a:r>
            <a:r>
              <a:rPr lang="de-DE" dirty="0" err="1"/>
              <a:t>greyed</a:t>
            </a:r>
            <a:r>
              <a:rPr lang="de-DE" dirty="0"/>
              <a:t> out)</a:t>
            </a:r>
          </a:p>
          <a:p>
            <a:r>
              <a:rPr lang="de-DE" dirty="0"/>
              <a:t>-picture and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footage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Use </a:t>
            </a:r>
            <a:r>
              <a:rPr lang="de-DE" dirty="0" err="1"/>
              <a:t>level</a:t>
            </a:r>
            <a:r>
              <a:rPr lang="de-DE" dirty="0"/>
              <a:t> 3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scenarios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97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Level 3 </a:t>
            </a:r>
            <a:r>
              <a:rPr lang="de-DE" dirty="0" err="1"/>
              <a:t>complex</a:t>
            </a:r>
            <a:r>
              <a:rPr lang="de-DE" dirty="0"/>
              <a:t>;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all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displayed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Commonalities</a:t>
            </a:r>
            <a:r>
              <a:rPr lang="de-DE" dirty="0"/>
              <a:t>: </a:t>
            </a:r>
          </a:p>
          <a:p>
            <a:r>
              <a:rPr lang="de-DE" dirty="0"/>
              <a:t>-Speed </a:t>
            </a:r>
            <a:r>
              <a:rPr lang="de-DE" dirty="0" err="1"/>
              <a:t>limit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preset</a:t>
            </a:r>
            <a:r>
              <a:rPr lang="de-DE" dirty="0"/>
              <a:t> route</a:t>
            </a:r>
          </a:p>
          <a:p>
            <a:r>
              <a:rPr lang="de-DE" dirty="0"/>
              <a:t>-level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shop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(</a:t>
            </a:r>
            <a:r>
              <a:rPr lang="de-DE" dirty="0" err="1"/>
              <a:t>ice</a:t>
            </a:r>
            <a:r>
              <a:rPr lang="de-DE" dirty="0"/>
              <a:t> </a:t>
            </a:r>
            <a:r>
              <a:rPr lang="de-DE" dirty="0" err="1"/>
              <a:t>cream</a:t>
            </a:r>
            <a:r>
              <a:rPr lang="de-DE" dirty="0"/>
              <a:t>, quick </a:t>
            </a:r>
            <a:r>
              <a:rPr lang="de-DE" dirty="0" err="1"/>
              <a:t>snack</a:t>
            </a:r>
            <a:r>
              <a:rPr lang="de-DE" dirty="0"/>
              <a:t>, </a:t>
            </a:r>
            <a:r>
              <a:rPr lang="de-DE" dirty="0" err="1"/>
              <a:t>coffee</a:t>
            </a:r>
            <a:r>
              <a:rPr lang="de-DE" dirty="0"/>
              <a:t>)</a:t>
            </a:r>
          </a:p>
          <a:p>
            <a:r>
              <a:rPr lang="de-DE" dirty="0"/>
              <a:t>-</a:t>
            </a:r>
            <a:r>
              <a:rPr lang="de-DE" dirty="0" err="1"/>
              <a:t>Smileynotification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battery</a:t>
            </a:r>
            <a:r>
              <a:rPr lang="de-DE" dirty="0"/>
              <a:t>/</a:t>
            </a:r>
            <a:r>
              <a:rPr lang="de-DE" dirty="0" err="1"/>
              <a:t>fuel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  <a:p>
            <a:r>
              <a:rPr lang="de-DE" dirty="0"/>
              <a:t>-picture in </a:t>
            </a:r>
            <a:r>
              <a:rPr lang="de-DE" dirty="0" err="1"/>
              <a:t>picture</a:t>
            </a:r>
            <a:r>
              <a:rPr lang="de-DE" dirty="0"/>
              <a:t> AR </a:t>
            </a:r>
            <a:r>
              <a:rPr lang="de-DE" dirty="0" err="1"/>
              <a:t>components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Weather</a:t>
            </a:r>
            <a:endParaRPr lang="de-DE" dirty="0"/>
          </a:p>
          <a:p>
            <a:r>
              <a:rPr lang="de-DE" dirty="0"/>
              <a:t>-street </a:t>
            </a:r>
            <a:r>
              <a:rPr lang="de-DE" dirty="0" err="1"/>
              <a:t>info</a:t>
            </a:r>
            <a:r>
              <a:rPr lang="de-DE" dirty="0"/>
              <a:t> and </a:t>
            </a:r>
            <a:r>
              <a:rPr lang="de-DE" dirty="0" err="1"/>
              <a:t>arrow</a:t>
            </a:r>
            <a:r>
              <a:rPr lang="de-DE" dirty="0"/>
              <a:t> </a:t>
            </a:r>
            <a:r>
              <a:rPr lang="de-DE" dirty="0" err="1"/>
              <a:t>indication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progressbar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Differences</a:t>
            </a:r>
            <a:r>
              <a:rPr lang="de-DE" dirty="0"/>
              <a:t>:</a:t>
            </a:r>
          </a:p>
          <a:p>
            <a:r>
              <a:rPr lang="de-DE" dirty="0"/>
              <a:t>-Time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arrival</a:t>
            </a:r>
            <a:r>
              <a:rPr lang="de-DE" dirty="0"/>
              <a:t>/ Time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start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differs</a:t>
            </a:r>
            <a:r>
              <a:rPr lang="de-DE" dirty="0"/>
              <a:t> (</a:t>
            </a:r>
            <a:r>
              <a:rPr lang="de-DE" dirty="0" err="1"/>
              <a:t>parked</a:t>
            </a:r>
            <a:r>
              <a:rPr lang="de-DE" dirty="0"/>
              <a:t>/</a:t>
            </a:r>
            <a:r>
              <a:rPr lang="de-DE" dirty="0" err="1"/>
              <a:t>moving</a:t>
            </a:r>
            <a:r>
              <a:rPr lang="de-DE" dirty="0"/>
              <a:t>)</a:t>
            </a:r>
          </a:p>
          <a:p>
            <a:r>
              <a:rPr lang="de-DE" dirty="0"/>
              <a:t>-</a:t>
            </a:r>
            <a:r>
              <a:rPr lang="de-DE" dirty="0" err="1"/>
              <a:t>Kilometres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arrival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Parking</a:t>
            </a:r>
            <a:r>
              <a:rPr lang="de-DE" dirty="0"/>
              <a:t> </a:t>
            </a:r>
            <a:r>
              <a:rPr lang="de-DE" dirty="0" err="1"/>
              <a:t>sign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/</a:t>
            </a:r>
            <a:r>
              <a:rPr lang="de-DE" dirty="0" err="1"/>
              <a:t>greyed</a:t>
            </a:r>
            <a:r>
              <a:rPr lang="de-DE" dirty="0"/>
              <a:t> out)</a:t>
            </a:r>
          </a:p>
          <a:p>
            <a:r>
              <a:rPr lang="de-DE" dirty="0"/>
              <a:t>-picture and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footage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Use </a:t>
            </a:r>
            <a:r>
              <a:rPr lang="de-DE" dirty="0" err="1"/>
              <a:t>level</a:t>
            </a:r>
            <a:r>
              <a:rPr lang="de-DE" dirty="0"/>
              <a:t> 3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scenarios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0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06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3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3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Regu"/>
              </a:rPr>
              <a:t>-passengers of self-driving cars have the freedom to pursue new activities mid-drive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Regu"/>
              </a:rPr>
              <a:t>-</a:t>
            </a:r>
            <a:r>
              <a:rPr lang="de-DE" sz="1800" dirty="0"/>
              <a:t>Passenger UX </a:t>
            </a:r>
            <a:r>
              <a:rPr lang="de-DE" sz="1800" dirty="0" err="1"/>
              <a:t>differentiates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conventional</a:t>
            </a:r>
            <a:r>
              <a:rPr lang="de-DE" sz="1800" dirty="0"/>
              <a:t> </a:t>
            </a:r>
            <a:r>
              <a:rPr lang="de-DE" sz="1800" dirty="0" err="1"/>
              <a:t>driver</a:t>
            </a:r>
            <a:r>
              <a:rPr lang="de-DE" sz="1800" dirty="0"/>
              <a:t> UX</a:t>
            </a:r>
            <a:endParaRPr lang="en-US" sz="1800" b="0" i="0" u="none" strike="noStrike" baseline="0" dirty="0">
              <a:latin typeface="NimbusRomNo9L-Regu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Regu"/>
              </a:rPr>
              <a:t>-manual driving being replaced by autonomous driving-systems is a big step and requires a transparent and efficient communication between system and user for it to be accepted and used by the broader public.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NimbusRomNo9L-Regu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Regu"/>
              </a:rPr>
              <a:t>-improvement of the passenger experience and conditions for acceptance of the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NimbusRomNo9L-Regu"/>
              </a:rPr>
              <a:t>-provide the freedom to confidently react to spontaneous 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24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Demographic</a:t>
            </a:r>
            <a:r>
              <a:rPr lang="de-DE" dirty="0"/>
              <a:t> Questions (Age,  Gender, Car </a:t>
            </a:r>
            <a:r>
              <a:rPr lang="de-DE" dirty="0" err="1"/>
              <a:t>Usage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scenario</a:t>
            </a:r>
            <a:r>
              <a:rPr lang="de-DE" dirty="0"/>
              <a:t> 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Rear-seat</a:t>
            </a:r>
            <a:r>
              <a:rPr lang="de-DE" dirty="0"/>
              <a:t> passenger </a:t>
            </a:r>
            <a:r>
              <a:rPr lang="de-DE" dirty="0" err="1"/>
              <a:t>of</a:t>
            </a:r>
            <a:r>
              <a:rPr lang="de-DE" dirty="0"/>
              <a:t> an AV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AV </a:t>
            </a:r>
            <a:r>
              <a:rPr lang="de-DE" dirty="0" err="1"/>
              <a:t>is</a:t>
            </a:r>
            <a:r>
              <a:rPr lang="de-DE" dirty="0"/>
              <a:t> (</a:t>
            </a:r>
            <a:r>
              <a:rPr lang="de-DE" dirty="0" err="1"/>
              <a:t>parked</a:t>
            </a:r>
            <a:r>
              <a:rPr lang="de-DE" dirty="0"/>
              <a:t>/ </a:t>
            </a:r>
            <a:r>
              <a:rPr lang="de-DE" dirty="0" err="1"/>
              <a:t>moving</a:t>
            </a:r>
            <a:r>
              <a:rPr lang="de-DE" dirty="0"/>
              <a:t>)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Picture-in-picture </a:t>
            </a:r>
            <a:r>
              <a:rPr lang="de-DE" dirty="0" err="1"/>
              <a:t>view</a:t>
            </a:r>
            <a:endParaRPr lang="de-DE" dirty="0"/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endParaRPr lang="de-DE" dirty="0"/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Form T0 (Baseline Trust)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endParaRPr lang="de-DE" dirty="0"/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Perform </a:t>
            </a:r>
            <a:r>
              <a:rPr lang="de-DE" dirty="0" err="1"/>
              <a:t>task</a:t>
            </a:r>
            <a:r>
              <a:rPr lang="de-DE" dirty="0"/>
              <a:t>, </a:t>
            </a:r>
            <a:r>
              <a:rPr lang="de-DE" dirty="0" err="1"/>
              <a:t>answer</a:t>
            </a:r>
            <a:r>
              <a:rPr lang="de-DE" dirty="0"/>
              <a:t> 3 </a:t>
            </a:r>
            <a:r>
              <a:rPr lang="de-DE" dirty="0" err="1"/>
              <a:t>sections</a:t>
            </a:r>
            <a:endParaRPr lang="de-DE" dirty="0"/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Repeat 3 </a:t>
            </a:r>
            <a:r>
              <a:rPr lang="de-DE" dirty="0" err="1"/>
              <a:t>times</a:t>
            </a:r>
            <a:endParaRPr lang="de-DE" dirty="0"/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endParaRPr lang="de-DE" dirty="0"/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Final interview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Upload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videos</a:t>
            </a:r>
            <a:endParaRPr lang="de-DE" dirty="0"/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endParaRPr lang="de-DE" dirty="0"/>
          </a:p>
          <a:p>
            <a:pPr marL="0" lvl="0" indent="0">
              <a:buSzPct val="70000"/>
              <a:buFont typeface="Wingdings" panose="05000000000000000000" pitchFamily="2" charset="2"/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- largest group of participants belonging to the 20-29 age group (n=25, 83.33%), </a:t>
            </a:r>
            <a:r>
              <a:rPr lang="de-DE" dirty="0" err="1">
                <a:effectLst/>
                <a:latin typeface="Arial" panose="020B0604020202020204" pitchFamily="34" charset="0"/>
              </a:rPr>
              <a:t>average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age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of</a:t>
            </a:r>
            <a:r>
              <a:rPr lang="de-DE" dirty="0">
                <a:effectLst/>
                <a:latin typeface="Arial" panose="020B0604020202020204" pitchFamily="34" charset="0"/>
              </a:rPr>
              <a:t> 27.43, </a:t>
            </a:r>
            <a:r>
              <a:rPr lang="en-US" dirty="0">
                <a:effectLst/>
                <a:latin typeface="Arial" panose="020B0604020202020204" pitchFamily="34" charset="0"/>
              </a:rPr>
              <a:t>a standard deviation of 10.68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93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High </a:t>
            </a:r>
            <a:r>
              <a:rPr lang="de-DE" dirty="0" err="1"/>
              <a:t>deviation</a:t>
            </a:r>
            <a:r>
              <a:rPr lang="de-DE" dirty="0"/>
              <a:t> in ST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, 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participant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finish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 </a:t>
            </a:r>
          </a:p>
          <a:p>
            <a:r>
              <a:rPr lang="de-DE" dirty="0"/>
              <a:t>Thus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 time also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quite</a:t>
            </a:r>
            <a:r>
              <a:rPr lang="de-DE" dirty="0"/>
              <a:t> high </a:t>
            </a:r>
            <a:r>
              <a:rPr lang="de-DE" dirty="0" err="1"/>
              <a:t>stddev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57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The data and interview feedback indicates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that the Slow Thinking(ST) group more carefully considered different factors (more time to decide, no haste) in choosing a shop 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while the Fast Thinking (FT) group more often chose the shop due to their starting location (nearest shop, get the task done)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factor time pressure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position of a moving car for the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store farther away, theoretically, one has more time before the planned route must be recalibrated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For the closer store, the decision to reroute would have to be made earlier.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50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SUS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likert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around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66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Weather Info could be left out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89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bulletpoints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62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bulletpoints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50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bulletpoints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1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bulletpoints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5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SAE Levels:</a:t>
            </a:r>
          </a:p>
          <a:p>
            <a:pPr algn="l"/>
            <a:r>
              <a:rPr lang="en-US" dirty="0"/>
              <a:t>Level 0: No Automation.</a:t>
            </a:r>
          </a:p>
          <a:p>
            <a:pPr algn="l"/>
            <a:r>
              <a:rPr lang="en-US" dirty="0"/>
              <a:t>Level 1: Assisted Driving Automation.</a:t>
            </a:r>
          </a:p>
          <a:p>
            <a:pPr algn="l"/>
            <a:r>
              <a:rPr lang="en-US" dirty="0"/>
              <a:t>Level 2: Partial Automation.</a:t>
            </a:r>
          </a:p>
          <a:p>
            <a:pPr algn="l"/>
            <a:r>
              <a:rPr lang="en-US" dirty="0"/>
              <a:t>Level 3: Conditional Automation.</a:t>
            </a:r>
          </a:p>
          <a:p>
            <a:pPr algn="l"/>
            <a:r>
              <a:rPr lang="en-US" dirty="0"/>
              <a:t>Level 4: High Automation.</a:t>
            </a:r>
          </a:p>
          <a:p>
            <a:pPr algn="l"/>
            <a:r>
              <a:rPr lang="en-US" dirty="0"/>
              <a:t>Level 5: Full Automation.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Technical Aspect: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LMU CompatilFact (Textkörper)"/>
                <a:cs typeface="Arial" panose="020B0604020202020204" pitchFamily="34" charset="0"/>
              </a:rPr>
              <a:t>-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age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of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ubiquitous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computing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NimbusRomNo9L-Regu"/>
              </a:rPr>
              <a:t>-multiple sensors and cameras process real-time information about their environment (monitored by in-car UI)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NimbusRomNo9L-Regu"/>
                <a:cs typeface="Arial" panose="020B0604020202020204" pitchFamily="34" charset="0"/>
              </a:rPr>
              <a:t>LiDAR (Light detection and ranging) -&gt; speed and distance</a:t>
            </a:r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pPr algn="l"/>
            <a:r>
              <a:rPr lang="en-US" sz="1200" b="0" i="0" u="none" strike="noStrike" baseline="0" dirty="0">
                <a:latin typeface="NimbusRomNo9L-Regu"/>
              </a:rPr>
              <a:t>-technological development of autonomous vehicles progresses towards broader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LMU CompatilFact (Textkörper)"/>
                <a:cs typeface="Arial" panose="020B0604020202020204" pitchFamily="34" charset="0"/>
              </a:rPr>
              <a:t>-UN-R157 United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Nations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regulation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body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for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Level 3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automation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standard</a:t>
            </a:r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pPr algn="l"/>
            <a:r>
              <a:rPr lang="en-US" dirty="0"/>
              <a:t>-Selection of silicon valley companies that currently develop self-driving cars</a:t>
            </a:r>
          </a:p>
          <a:p>
            <a:pPr algn="l"/>
            <a:r>
              <a:rPr lang="en-US" sz="1200" b="0" i="0" u="none" strike="noStrike" baseline="0" dirty="0">
                <a:latin typeface="NimbusRomNo9L-Regu"/>
              </a:rPr>
              <a:t>-some companies already test driverless systems in public spaces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self-driving systems in clearly structured and  urban street areas</a:t>
            </a:r>
          </a:p>
          <a:p>
            <a:pPr algn="l"/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dirty="0"/>
              <a:t>Tesla</a:t>
            </a:r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  Waymo (google)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dirty="0"/>
              <a:t>   Pony.ai 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   </a:t>
            </a:r>
            <a:r>
              <a:rPr lang="de-DE" sz="1200" dirty="0" err="1"/>
              <a:t>Zoox</a:t>
            </a:r>
            <a:endParaRPr lang="en-US" sz="1200" dirty="0"/>
          </a:p>
          <a:p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54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User Aspect:</a:t>
            </a:r>
          </a:p>
          <a:p>
            <a:pPr algn="l"/>
            <a:r>
              <a:rPr lang="en-US" sz="1200" b="0" i="0" u="none" strike="noStrike" baseline="0" dirty="0">
                <a:latin typeface="NimbusRomNo9L-Regu"/>
                <a:cs typeface="+mn-cs"/>
              </a:rPr>
              <a:t>-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Shifting UX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requirements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for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user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interaction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automated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vehicles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de-DE" dirty="0">
                <a:latin typeface="LMU CompatilFact (Textkörper)"/>
                <a:cs typeface="Arial" panose="020B0604020202020204" pitchFamily="34" charset="0"/>
              </a:rPr>
              <a:t>-</a:t>
            </a:r>
            <a:r>
              <a:rPr lang="en-US" dirty="0">
                <a:latin typeface="LMU CompatilFact (Textkörper)"/>
                <a:cs typeface="Arial" panose="020B0604020202020204" pitchFamily="34" charset="0"/>
              </a:rPr>
              <a:t>&gt;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conventional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car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travel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,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mid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-drive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communication</a:t>
            </a:r>
            <a:endParaRPr lang="de-DE" sz="1200" dirty="0">
              <a:latin typeface="LMU CompatilFact (Textkörper)"/>
              <a:cs typeface="Arial" panose="020B0604020202020204" pitchFamily="34" charset="0"/>
            </a:endParaRPr>
          </a:p>
          <a:p>
            <a:pPr algn="l"/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Non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driving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related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activities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will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lower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the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situational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awareness</a:t>
            </a:r>
            <a:endParaRPr lang="de-DE" sz="1200" dirty="0">
              <a:latin typeface="LMU CompatilFact (Textkörper)"/>
              <a:cs typeface="Arial" panose="020B0604020202020204" pitchFamily="34" charset="0"/>
            </a:endParaRPr>
          </a:p>
          <a:p>
            <a:pPr algn="l"/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How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do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we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keep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the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awareness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high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enough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whilst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allowing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the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passenger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LMU CompatilFact (Textkörper)"/>
                <a:cs typeface="Arial" panose="020B0604020202020204" pitchFamily="34" charset="0"/>
              </a:rPr>
              <a:t>engage</a:t>
            </a:r>
            <a:r>
              <a:rPr lang="de-DE" sz="1200" dirty="0">
                <a:latin typeface="LMU CompatilFact (Textkörper)"/>
                <a:cs typeface="Arial" panose="020B0604020202020204" pitchFamily="34" charset="0"/>
              </a:rPr>
              <a:t> in a NDRA?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NimbusRomNo9L-Regu"/>
            </a:endParaRPr>
          </a:p>
          <a:p>
            <a:r>
              <a:rPr lang="en-US" sz="1200" b="0" i="0" u="none" strike="noStrike" baseline="0" dirty="0">
                <a:latin typeface="NimbusRomNo9L-Regu"/>
                <a:cs typeface="+mn-cs"/>
              </a:rPr>
              <a:t> Is the passenger willing to cooperate? Does the p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assenger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trust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the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autonomous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driving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system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New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technology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can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cause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trust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issues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due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unknown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system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limitations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ect.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Need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for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safety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,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autonomy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(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would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you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send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your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child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to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school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in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one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of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those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LMU CompatilFact (Textkörper)"/>
                <a:cs typeface="Arial" panose="020B0604020202020204" pitchFamily="34" charset="0"/>
              </a:rPr>
              <a:t>cars</a:t>
            </a:r>
            <a:r>
              <a:rPr lang="de-DE" sz="1200" b="0" dirty="0">
                <a:latin typeface="LMU CompatilFact (Textkörper)"/>
                <a:cs typeface="Arial" panose="020B0604020202020204" pitchFamily="34" charset="0"/>
              </a:rPr>
              <a:t>?)</a:t>
            </a:r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pPr algn="l"/>
            <a:endParaRPr lang="en-US" sz="1200" b="0" i="0" u="none" strike="noStrike" baseline="0" dirty="0">
              <a:latin typeface="NimbusRomNo9L-Regu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NimbusRomNo9L-Regu"/>
              </a:rPr>
              <a:t>-focus of research: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NimbusRomNo9L-Regu"/>
              </a:rPr>
              <a:t>investigate effects of UX on the passenger's perception of their safety and autonomy by control the AV with their phones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NimbusRomNo9L-Regu"/>
              </a:rPr>
              <a:t>How do participants interact with the prototype?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NimbusRomNo9L-Regu"/>
              </a:rPr>
              <a:t>Does it help to improve baseline trust issues in time sensitive cases? </a:t>
            </a:r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58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34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53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i="0" u="none" strike="noStrike" dirty="0">
                <a:effectLst/>
              </a:rPr>
              <a:t>Anthropomorphism (smiley, communication)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i="0" u="none" strike="noStrike" dirty="0">
                <a:effectLst/>
              </a:rPr>
              <a:t>Transparency (trajectory indication, next street name)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i="0" u="none" strike="noStrike" dirty="0">
                <a:effectLst/>
              </a:rPr>
              <a:t>System perceived as an expert (by neatness/ aesthetics) (Overall UX, final interview feedback)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i="0" u="none" strike="noStrike" dirty="0">
                <a:effectLst/>
              </a:rPr>
              <a:t>Customization of noncritical information (different levels to test which one is perceived good)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i="0" u="none" strike="noStrike" dirty="0">
                <a:solidFill>
                  <a:srgbClr val="C1C1C1"/>
                </a:solidFill>
                <a:effectLst/>
              </a:rPr>
              <a:t>Brand reputation (not possible to test here)</a:t>
            </a:r>
            <a:endParaRPr lang="en-US" sz="1200" dirty="0">
              <a:solidFill>
                <a:srgbClr val="C1C1C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i="0" u="none" strike="noStrike" dirty="0">
                <a:effectLst/>
              </a:rPr>
              <a:t>System knowledge and experience (Interview feedback, levels are similar in their task completion)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54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Insert </a:t>
            </a:r>
            <a:r>
              <a:rPr lang="de-DE" dirty="0" err="1"/>
              <a:t>ref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3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-selecting a intermediate stop on a map application while moving -&gt; stressful experience</a:t>
            </a:r>
          </a:p>
          <a:p>
            <a:r>
              <a:rPr lang="en-US" dirty="0"/>
              <a:t>-preselection according to users preference (staged in scenario) and </a:t>
            </a:r>
            <a:r>
              <a:rPr lang="en-US" dirty="0" err="1"/>
              <a:t>favourite</a:t>
            </a:r>
            <a:r>
              <a:rPr lang="en-US" dirty="0"/>
              <a:t> locations for specific stop causes can speed up the decisional process and increases overall trust of passengers in the AV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7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Three wireframe screens planned: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Home screen () General Car information (speed, braking or accelerating, gas/ battery status,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Navigation screen () Big map with preset route, two shops each scenario to choose from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Notification screen (Have the emoji enact) -&gt; keep the smiley to suggest reroute, but focus on the reroute functionality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NimbusRomNo9L-Regu"/>
              </a:rPr>
              <a:t>(100% of the 11 participants said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NimbusRomNo9L-Regu"/>
              </a:rPr>
              <a:t>they preferred the street view over a "dark mode" or "satellite view").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7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26" name="Picture 2" descr="C:\Users\max\Desktop\slidetemplate\HeaderTit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63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ax\Desktop\slidetemplate\mediainformatics_blackonly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618320"/>
            <a:ext cx="1728192" cy="10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3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2" descr="C:\Users\max\Desktop\slidetemplate\HeaderTit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63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68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1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AFA"/>
            </a:gs>
            <a:gs pos="66000">
              <a:srgbClr val="F7F6F4"/>
            </a:gs>
            <a:gs pos="100000">
              <a:srgbClr val="C1C1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3"/>
            <a:ext cx="822960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1"/>
            <a:ext cx="6624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296" y="6356351"/>
            <a:ext cx="1450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D5F5-F489-4697-8849-AC1E2110C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6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ribbble.com/shots/14803142-Self-driving-Taxi-App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eg"/><Relationship Id="rId9" Type="http://schemas.openxmlformats.org/officeDocument/2006/relationships/hyperlink" Target="https://dribbble.com/shots/4012484-Automated-Driving-U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de/maps/dir/48.1504449,11.5812516/48.1457715,11.5642941/@48.1475748,11.5681677,16z/data=!3m1!4b1!4m2!4m1!3e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i-org.emedien.ub.uni-muenchen.de/10.1145/3409120.34106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-org.emedien.ub.uni-muenchen.de/10.1145/3409120.3410652" TargetMode="External"/><Relationship Id="rId5" Type="http://schemas.openxmlformats.org/officeDocument/2006/relationships/hyperlink" Target="https://link.springer.com/article/10.1007/s42154-019-00087-9" TargetMode="External"/><Relationship Id="rId4" Type="http://schemas.openxmlformats.org/officeDocument/2006/relationships/hyperlink" Target="https://s3-prod-europe.autonews.com/s3fs-public/Volvo%20AV.jp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5555/2835587.2835589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h3.googleusercontent.com/ND9wyPE8NI_XLym5a5HN6bK_bhpq-U0j5kO1jdyNLTtL2cbRBIrb4zomQq_4DgRgP8OJOpjTjYPS10vVU_zEa8kseBTMJy8A_XjyIQ=rw-w2880-e365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de-de/foto/madchen-auto-fahrzeug-vintage-4481930/" TargetMode="Externa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hindustantimes.com/auto/news/mercedesbenz-becomes-world-s-first-to-get-level-3-autonomous-driving-approval-41639196499051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static.cdn.xiaomazhixing.com/images/home/car_1615998576.png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1145/3004323.3004331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42154-019-00087-9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-org.emedien.ub.uni-muenchen.de/10.1145/3409120.341065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de/maps/@48.1502068,11.5810582,3a,75y,199.03h,89.64t/data=!3m7!1e1!3m5!1s0xWceYKdW_QNjH9PVLU75w!2e0!6shttps:%2F%2Fstreetviewpixels-pa.googleapis.com%2Fv1%2Fthumbnail%3Fpanoid%3D0xWceYKdW_QNjH9PVLU75w%26cb_client%3Dmaps_sv.tactile.gps%26w%3D203%26h%3D100%26yaw%3D350.58984%26pitch%3D0%26thumbfov%3D100!7i13312!8i6656" TargetMode="External"/><Relationship Id="rId4" Type="http://schemas.openxmlformats.org/officeDocument/2006/relationships/hyperlink" Target="https://dl.acm.org/doi/abs/10.1145/3004323.300433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Passenger Reroute: Phone-Based Intervention In Self-Driving Cars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cs typeface="Arial" panose="020B0604020202020204" pitchFamily="34" charset="0"/>
              </a:rPr>
              <a:t>Bachelor Thesis</a:t>
            </a:r>
          </a:p>
          <a:p>
            <a:r>
              <a:rPr lang="en-US" dirty="0">
                <a:cs typeface="Arial" panose="020B0604020202020204" pitchFamily="34" charset="0"/>
              </a:rPr>
              <a:t>Vincent Göke</a:t>
            </a:r>
          </a:p>
          <a:p>
            <a:r>
              <a:rPr lang="en-US" sz="2600" dirty="0">
                <a:cs typeface="Arial" panose="020B0604020202020204" pitchFamily="34" charset="0"/>
              </a:rPr>
              <a:t>21. </a:t>
            </a:r>
            <a:r>
              <a:rPr lang="en-US" sz="2600" dirty="0" err="1">
                <a:cs typeface="Arial" panose="020B0604020202020204" pitchFamily="34" charset="0"/>
              </a:rPr>
              <a:t>Dezember</a:t>
            </a:r>
            <a:r>
              <a:rPr lang="en-US" sz="2600" dirty="0">
                <a:cs typeface="Arial" panose="020B0604020202020204" pitchFamily="34" charset="0"/>
              </a:rPr>
              <a:t> 2021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7269" y="5714147"/>
            <a:ext cx="51845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LMU CompatilFact (Textkörper)"/>
                <a:cs typeface="Arial" panose="020B0604020202020204" pitchFamily="34" charset="0"/>
              </a:rPr>
              <a:t>Wissenschaftliche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LMU CompatilFact (Textkörper)"/>
                <a:cs typeface="Arial" panose="020B0604020202020204" pitchFamily="34" charset="0"/>
              </a:rPr>
              <a:t>Betreuerin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MU CompatilFact (Textkörper)"/>
                <a:cs typeface="Arial" panose="020B0604020202020204" pitchFamily="34" charset="0"/>
              </a:rPr>
              <a:t>: </a:t>
            </a:r>
          </a:p>
          <a:p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LMU CompatilFact (Textkörper)"/>
                <a:cs typeface="Arial" panose="020B0604020202020204" pitchFamily="34" charset="0"/>
              </a:rPr>
              <a:t>Jingyi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LMU CompatilFact (Textkörper)"/>
                <a:cs typeface="Arial" panose="020B0604020202020204" pitchFamily="34" charset="0"/>
              </a:rPr>
              <a:t> Li</a:t>
            </a:r>
          </a:p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LMU CompatilFact (Textkörper)"/>
                <a:cs typeface="Arial" panose="020B0604020202020204" pitchFamily="34" charset="0"/>
              </a:rPr>
              <a:t>Verantwortlicher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MU CompatilFact (Textkörper)"/>
                <a:cs typeface="Arial" panose="020B0604020202020204" pitchFamily="34" charset="0"/>
              </a:rPr>
              <a:t> Professor: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LMU CompatilFact (Textkörper)"/>
                <a:cs typeface="Arial" panose="020B0604020202020204" pitchFamily="34" charset="0"/>
              </a:rPr>
              <a:t>Prof. Dr. Andreas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LMU CompatilFact (Textkörper)"/>
                <a:cs typeface="Arial" panose="020B0604020202020204" pitchFamily="34" charset="0"/>
              </a:rPr>
              <a:t>Butz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LMU CompatilFact (Textkörper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8662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CB0F5-F8EE-40F4-AA2D-AFFF89B1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Concept - Inspiration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AA621D-15D1-415D-8874-066720C0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Vincent Göke - Passenger Reroute: Phone-Based Intervention In Self-Driving Cars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23A92C9-B1C0-4BD8-905D-056F3226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4C79E5-31F7-43DF-8202-4DEA53AF7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8" b="16766"/>
          <a:stretch/>
        </p:blipFill>
        <p:spPr bwMode="auto">
          <a:xfrm>
            <a:off x="4427984" y="1245884"/>
            <a:ext cx="3251261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013B9-030D-4F4B-909A-8B1CD3623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0" t="15153" r="24093" b="4168"/>
          <a:stretch/>
        </p:blipFill>
        <p:spPr bwMode="auto">
          <a:xfrm>
            <a:off x="4455856" y="3089794"/>
            <a:ext cx="3231179" cy="300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615292-38C1-4ED8-9CAB-6886A071F9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7" t="7416" r="51037" b="5701"/>
          <a:stretch/>
        </p:blipFill>
        <p:spPr>
          <a:xfrm>
            <a:off x="673011" y="1216913"/>
            <a:ext cx="1634783" cy="2670081"/>
          </a:xfrm>
          <a:prstGeom prst="rect">
            <a:avLst/>
          </a:prstGeom>
        </p:spPr>
      </p:pic>
      <p:pic>
        <p:nvPicPr>
          <p:cNvPr id="6" name="Grafik 5" descr="Ein Bild, das Text, Elektronik, schwarz, elektronisch enthält.&#10;&#10;Automatisch generierte Beschreibung">
            <a:extLst>
              <a:ext uri="{FF2B5EF4-FFF2-40B4-BE49-F238E27FC236}">
                <a16:creationId xmlns:a16="http://schemas.microsoft.com/office/drawing/2014/main" id="{A9C5C660-74F2-4A3E-8B4B-B000BA752D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3" t="18950" r="37400" b="24305"/>
          <a:stretch/>
        </p:blipFill>
        <p:spPr>
          <a:xfrm>
            <a:off x="2404715" y="1216912"/>
            <a:ext cx="1433005" cy="26700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E306734-967D-4307-AC49-74688AE4B7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0" y="3906517"/>
            <a:ext cx="2818869" cy="211415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0293C9-6B4F-4A5A-9835-34256D9CF9FD}"/>
              </a:ext>
            </a:extLst>
          </p:cNvPr>
          <p:cNvSpPr txBox="1"/>
          <p:nvPr/>
        </p:nvSpPr>
        <p:spPr>
          <a:xfrm>
            <a:off x="1036760" y="6096617"/>
            <a:ext cx="281886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Source: top </a:t>
            </a:r>
            <a:r>
              <a:rPr lang="de-DE" sz="400" dirty="0" err="1"/>
              <a:t>left</a:t>
            </a:r>
            <a:r>
              <a:rPr lang="de-DE" sz="300" dirty="0"/>
              <a:t>: </a:t>
            </a:r>
            <a:r>
              <a:rPr lang="de-DE" sz="300" u="sng" dirty="0">
                <a:solidFill>
                  <a:srgbClr val="1155CC"/>
                </a:solidFill>
                <a:latin typeface="Arial" panose="020B0604020202020204" pitchFamily="34" charset="0"/>
              </a:rPr>
              <a:t>https://www.pinterest.com/pin/27795722678420817</a:t>
            </a:r>
            <a:r>
              <a:rPr lang="de-DE" sz="200" u="sng" dirty="0">
                <a:solidFill>
                  <a:srgbClr val="1155CC"/>
                </a:solidFill>
                <a:latin typeface="Arial" panose="020B0604020202020204" pitchFamily="34" charset="0"/>
              </a:rPr>
              <a:t>/</a:t>
            </a:r>
            <a:endParaRPr lang="de-DE" sz="2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02E34B4-67F6-4E50-8090-C8309CA3F945}"/>
              </a:ext>
            </a:extLst>
          </p:cNvPr>
          <p:cNvSpPr txBox="1"/>
          <p:nvPr/>
        </p:nvSpPr>
        <p:spPr>
          <a:xfrm>
            <a:off x="1036759" y="6149540"/>
            <a:ext cx="281886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Source: top </a:t>
            </a:r>
            <a:r>
              <a:rPr lang="de-DE" sz="400" dirty="0" err="1"/>
              <a:t>right</a:t>
            </a:r>
            <a:r>
              <a:rPr lang="de-DE" sz="400" dirty="0"/>
              <a:t>: </a:t>
            </a:r>
            <a:r>
              <a:rPr lang="de-DE" sz="3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8"/>
              </a:rPr>
              <a:t>https://dribbble.com/shots/14803142-Self-driving-Taxi-App</a:t>
            </a:r>
            <a:endParaRPr lang="de-DE" sz="3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E72091-D071-498A-8231-2638D2BD3A4F}"/>
              </a:ext>
            </a:extLst>
          </p:cNvPr>
          <p:cNvSpPr txBox="1"/>
          <p:nvPr/>
        </p:nvSpPr>
        <p:spPr>
          <a:xfrm>
            <a:off x="1039463" y="6207216"/>
            <a:ext cx="281886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Source: </a:t>
            </a:r>
            <a:r>
              <a:rPr lang="de-DE" sz="400" dirty="0" err="1"/>
              <a:t>bottom</a:t>
            </a:r>
            <a:r>
              <a:rPr lang="de-DE" sz="400" dirty="0"/>
              <a:t>: </a:t>
            </a:r>
            <a:r>
              <a:rPr lang="de-DE" sz="3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9"/>
              </a:rPr>
              <a:t>https://dribbble.com/shots/4012484-Automated-Driving-UI</a:t>
            </a:r>
            <a:endParaRPr lang="de-DE" sz="3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34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538"/>
            <a:ext cx="8229600" cy="778097"/>
          </a:xfrm>
        </p:spPr>
        <p:txBody>
          <a:bodyPr>
            <a:normAutofit/>
          </a:bodyPr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4. Concept – Preset Route</a:t>
            </a:r>
            <a:endParaRPr lang="en-US" dirty="0">
              <a:latin typeface="LMU SabonNext Demi (Überschriften)"/>
              <a:cs typeface="Arial" panose="020B0604020202020204" pitchFamily="34" charset="0"/>
            </a:endParaRPr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A288874-D4EE-4751-8AAB-2F2465DEA6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8"/>
          <a:stretch/>
        </p:blipFill>
        <p:spPr>
          <a:xfrm>
            <a:off x="213972" y="1038015"/>
            <a:ext cx="8716056" cy="52644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6A20DF8-FF27-47CA-BF06-7ED52ACC76FA}"/>
              </a:ext>
            </a:extLst>
          </p:cNvPr>
          <p:cNvSpPr txBox="1"/>
          <p:nvPr/>
        </p:nvSpPr>
        <p:spPr>
          <a:xfrm>
            <a:off x="395536" y="6248629"/>
            <a:ext cx="6614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strike="noStrike" dirty="0">
                <a:effectLst/>
                <a:latin typeface="+mj-lt"/>
              </a:rPr>
              <a:t>Source: </a:t>
            </a:r>
            <a:r>
              <a:rPr lang="en-US" sz="800" b="0" i="0" u="sng" strike="noStrike" dirty="0">
                <a:solidFill>
                  <a:srgbClr val="1155CC"/>
                </a:solidFill>
                <a:effectLst/>
                <a:latin typeface="+mj-lt"/>
                <a:hlinkClick r:id="rId4"/>
              </a:rPr>
              <a:t>https://www.google.de/maps/dir/48.1504449,11.5812516/48.1457715,11.5642941/@48.1475748,11.5681677,16z/data=!3m1!4b1!4m2!4m1!3e0</a:t>
            </a:r>
            <a:endParaRPr lang="en-US" sz="800" dirty="0">
              <a:latin typeface="+mj-lt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AA1392E-6B60-4614-8856-F98704EB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72333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U SabonNext Demi (Überschriften)"/>
                <a:cs typeface="Arial" panose="020B0604020202020204" pitchFamily="34" charset="0"/>
              </a:rPr>
              <a:t>4. Concept  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– Pilot Study</a:t>
            </a:r>
            <a:r>
              <a:rPr lang="en-US" dirty="0">
                <a:latin typeface="LMU SabonNext Demi (Überschriften)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endParaRPr lang="en-US" dirty="0">
              <a:latin typeface="LMU CompatilFact (Textkörper)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338414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4DDE435-0DD9-41F1-81EC-450E7992242A}"/>
              </a:ext>
            </a:extLst>
          </p:cNvPr>
          <p:cNvSpPr txBox="1"/>
          <p:nvPr/>
        </p:nvSpPr>
        <p:spPr>
          <a:xfrm>
            <a:off x="683568" y="1196753"/>
            <a:ext cx="77768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LMU CompatilFact (Textkörper)"/>
              </a:rPr>
              <a:t>Purpose: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LMU CompatilFact (Textkörper)"/>
              </a:rPr>
              <a:t>T</a:t>
            </a:r>
            <a:r>
              <a:rPr lang="en-US" sz="2400" b="1" i="0" u="none" strike="noStrike" baseline="0" dirty="0">
                <a:latin typeface="LMU CompatilFact (Textkörper)"/>
              </a:rPr>
              <a:t>est</a:t>
            </a:r>
            <a:r>
              <a:rPr lang="en-US" sz="2400" b="0" i="0" u="none" strike="noStrike" baseline="0" dirty="0">
                <a:latin typeface="LMU CompatilFact (Textkörper)"/>
              </a:rPr>
              <a:t> </a:t>
            </a:r>
            <a:r>
              <a:rPr lang="en-US" sz="2400" b="1" i="0" u="none" strike="noStrike" baseline="0" dirty="0">
                <a:latin typeface="LMU CompatilFact (Textkörper)"/>
              </a:rPr>
              <a:t>design frames for viability</a:t>
            </a:r>
            <a:r>
              <a:rPr lang="en-US" sz="2400" b="0" i="0" u="none" strike="noStrike" baseline="0" dirty="0">
                <a:latin typeface="LMU CompatilFact (Textkörper)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LMU CompatilFact (Textkörper)"/>
              </a:rPr>
              <a:t>F</a:t>
            </a:r>
            <a:r>
              <a:rPr lang="en-US" sz="2400" b="1" i="0" u="none" strike="noStrike" baseline="0" dirty="0">
                <a:latin typeface="LMU CompatilFact (Textkörper)"/>
              </a:rPr>
              <a:t>unctionalities</a:t>
            </a:r>
            <a:r>
              <a:rPr lang="en-US" sz="2400" b="0" i="0" u="none" strike="noStrike" baseline="0" dirty="0">
                <a:latin typeface="LMU CompatilFact (Textkörper)"/>
              </a:rPr>
              <a:t> and </a:t>
            </a:r>
            <a:r>
              <a:rPr lang="en-US" sz="2400" b="1" i="0" u="none" strike="noStrike" baseline="0" dirty="0">
                <a:latin typeface="LMU CompatilFact (Textkörper)"/>
              </a:rPr>
              <a:t>aesthetics,</a:t>
            </a:r>
            <a:r>
              <a:rPr lang="en-US" sz="2400" b="0" i="0" u="none" strike="noStrike" baseline="0" dirty="0">
                <a:latin typeface="LMU CompatilFact (Textkörper)"/>
              </a:rPr>
              <a:t> </a:t>
            </a:r>
            <a:r>
              <a:rPr lang="en-US" sz="2400" b="1" i="0" u="none" strike="noStrike" baseline="0" dirty="0">
                <a:latin typeface="LMU CompatilFact (Textkörper)"/>
              </a:rPr>
              <a:t>useful</a:t>
            </a:r>
            <a:r>
              <a:rPr lang="en-US" sz="2400" b="0" i="0" u="none" strike="noStrike" baseline="0" dirty="0">
                <a:latin typeface="LMU CompatilFact (Textkörper)"/>
              </a:rPr>
              <a:t> and </a:t>
            </a:r>
            <a:r>
              <a:rPr lang="en-US" sz="2400" b="1" i="0" u="none" strike="noStrike" baseline="0" dirty="0">
                <a:latin typeface="LMU CompatilFact (Textkörper)"/>
              </a:rPr>
              <a:t>necessary</a:t>
            </a:r>
            <a:r>
              <a:rPr lang="en-US" sz="2400" b="0" i="0" u="none" strike="noStrike" baseline="0" dirty="0">
                <a:latin typeface="LMU CompatilFact (Textkörper)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MU CompatilFact (Textkörper)"/>
              </a:rPr>
              <a:t>Is any </a:t>
            </a:r>
            <a:r>
              <a:rPr lang="en-US" sz="2400" b="1" dirty="0">
                <a:latin typeface="LMU CompatilFact (Textkörper)"/>
              </a:rPr>
              <a:t>information missing</a:t>
            </a:r>
            <a:r>
              <a:rPr lang="en-US" sz="2400" dirty="0">
                <a:latin typeface="LMU CompatilFact (Textkörper)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MU CompatilFact (Textkörper)"/>
              </a:rPr>
              <a:t>Can something be left out?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MU CompatilFact (Textkörper)"/>
            </a:endParaRPr>
          </a:p>
          <a:p>
            <a:r>
              <a:rPr lang="en-US" sz="2800" b="1" dirty="0">
                <a:latin typeface="LMU CompatilFact (Textkörper)"/>
              </a:rPr>
              <a:t>Details: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LMU CompatilFact (Textkörper)"/>
              </a:rPr>
              <a:t>N=11 </a:t>
            </a:r>
            <a:r>
              <a:rPr lang="de-DE" sz="2400" dirty="0" err="1">
                <a:latin typeface="LMU CompatilFact (Textkörper)"/>
              </a:rPr>
              <a:t>participants</a:t>
            </a:r>
            <a:endParaRPr lang="de-DE" sz="2400" dirty="0">
              <a:latin typeface="LMU CompatilFact (Textkörper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LMU CompatilFact (Textkörper)"/>
              </a:rPr>
              <a:t>Limesurvey</a:t>
            </a:r>
            <a:r>
              <a:rPr lang="de-DE" sz="2400" dirty="0">
                <a:latin typeface="LMU CompatilFact (Textkörper)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LMU CompatilFact (Textkörper)"/>
              </a:rPr>
              <a:t>Personal interview</a:t>
            </a:r>
          </a:p>
          <a:p>
            <a:endParaRPr lang="en-US" dirty="0">
              <a:latin typeface="LMU CompatilFact (Textkörper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MU CompatilFact (Textkörper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MU CompatilFact (Textkörper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LMU CompatilFact (Textkörper)"/>
            </a:endParaRPr>
          </a:p>
          <a:p>
            <a:endParaRPr lang="de-DE" dirty="0">
              <a:latin typeface="LMU CompatilFact (Textkörper)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B1791E-39A4-4C19-86D9-A2D80F8669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59" y="2981804"/>
            <a:ext cx="2763167" cy="303948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28A6B53-1A58-480B-AEA5-60EAE5DD265C}"/>
              </a:ext>
            </a:extLst>
          </p:cNvPr>
          <p:cNvSpPr txBox="1"/>
          <p:nvPr/>
        </p:nvSpPr>
        <p:spPr>
          <a:xfrm>
            <a:off x="6670576" y="5930168"/>
            <a:ext cx="150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Bottom </a:t>
            </a:r>
            <a:r>
              <a:rPr lang="de-DE" dirty="0" err="1"/>
              <a:t>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7162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4. Concept  </a:t>
            </a:r>
            <a:r>
              <a:rPr lang="de-DE" dirty="0">
                <a:cs typeface="Arial" panose="020B0604020202020204" pitchFamily="34" charset="0"/>
              </a:rPr>
              <a:t>– Pilot Study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endParaRPr lang="en-US" dirty="0">
              <a:latin typeface="LMU CompatilFact (Textkörper)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13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4DDE435-0DD9-41F1-81EC-450E7992242A}"/>
              </a:ext>
            </a:extLst>
          </p:cNvPr>
          <p:cNvSpPr txBox="1"/>
          <p:nvPr/>
        </p:nvSpPr>
        <p:spPr>
          <a:xfrm>
            <a:off x="683568" y="1412776"/>
            <a:ext cx="777686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Result: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solidFill>
                  <a:srgbClr val="000000"/>
                </a:solidFill>
              </a:rPr>
              <a:t>Deletion 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of </a:t>
            </a:r>
            <a:r>
              <a:rPr lang="en-US" sz="2800" i="0" u="none" strike="noStrike" baseline="0" dirty="0">
                <a:solidFill>
                  <a:srgbClr val="000000"/>
                </a:solidFill>
              </a:rPr>
              <a:t>notification screen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</a:rPr>
              <a:t>Integrated </a:t>
            </a:r>
            <a:r>
              <a:rPr lang="en-US" sz="2800" b="1" i="0" u="none" strike="noStrike" baseline="0" dirty="0">
                <a:solidFill>
                  <a:srgbClr val="000000"/>
                </a:solidFill>
              </a:rPr>
              <a:t>restaurant information 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(address, menu with top dishes)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Integrated </a:t>
            </a:r>
            <a:r>
              <a:rPr lang="en-US" sz="2800" b="1" dirty="0">
                <a:solidFill>
                  <a:srgbClr val="000000"/>
                </a:solidFill>
              </a:rPr>
              <a:t>route information </a:t>
            </a:r>
            <a:r>
              <a:rPr lang="en-US" sz="2800" dirty="0">
                <a:solidFill>
                  <a:srgbClr val="000000"/>
                </a:solidFill>
              </a:rPr>
              <a:t>(varying across levels)</a:t>
            </a:r>
            <a:endParaRPr lang="en-US" sz="2800" b="0" i="0" u="none" strike="noStrike" baseline="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</a:rPr>
              <a:t>Demand to display the </a:t>
            </a:r>
            <a:r>
              <a:rPr lang="en-US" sz="2800" b="1" i="0" u="none" strike="noStrike" baseline="0" dirty="0">
                <a:solidFill>
                  <a:srgbClr val="000000"/>
                </a:solidFill>
              </a:rPr>
              <a:t>traffic situation 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(picture-in-picture </a:t>
            </a:r>
            <a:r>
              <a:rPr lang="en-US" sz="2800" b="1" i="0" u="none" strike="noStrike" baseline="0" dirty="0">
                <a:solidFill>
                  <a:srgbClr val="000000"/>
                </a:solidFill>
              </a:rPr>
              <a:t>live camera view, </a:t>
            </a:r>
            <a:r>
              <a:rPr lang="en-US" sz="2800" i="0" u="none" strike="noStrike" baseline="0" dirty="0">
                <a:solidFill>
                  <a:srgbClr val="000000"/>
                </a:solidFill>
              </a:rPr>
              <a:t>situational awareness</a:t>
            </a:r>
            <a:r>
              <a:rPr lang="en-US" sz="2800" b="0" i="0" u="none" strike="noStrike" baseline="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05440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U SabonNext Demi (Überschriften)"/>
                <a:cs typeface="Arial" panose="020B0604020202020204" pitchFamily="34" charset="0"/>
              </a:rPr>
              <a:t>4. Concept  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– Pilot Study</a:t>
            </a:r>
            <a:r>
              <a:rPr lang="en-US" dirty="0">
                <a:latin typeface="LMU SabonNext Demi (Überschriften)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endParaRPr lang="en-US" dirty="0">
              <a:latin typeface="LMU CompatilFact (Textkörper)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14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4DDE435-0DD9-41F1-81EC-450E7992242A}"/>
              </a:ext>
            </a:extLst>
          </p:cNvPr>
          <p:cNvSpPr txBox="1"/>
          <p:nvPr/>
        </p:nvSpPr>
        <p:spPr>
          <a:xfrm>
            <a:off x="683568" y="1412776"/>
            <a:ext cx="403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</a:rPr>
              <a:t>Next Step:</a:t>
            </a:r>
            <a:endParaRPr lang="en-US" sz="2400" b="1" i="0" u="none" strike="noStrike" baseline="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000000"/>
                </a:solidFill>
              </a:rPr>
              <a:t>2 videos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of starting point (</a:t>
            </a:r>
            <a:r>
              <a:rPr lang="en-US" sz="2400" b="1" i="0" u="none" strike="noStrike" baseline="0" dirty="0">
                <a:solidFill>
                  <a:srgbClr val="000000"/>
                </a:solidFill>
              </a:rPr>
              <a:t>parked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 car, </a:t>
            </a:r>
            <a:r>
              <a:rPr lang="en-US" sz="2400" b="1" i="0" u="none" strike="noStrike" baseline="0" dirty="0">
                <a:solidFill>
                  <a:srgbClr val="000000"/>
                </a:solidFill>
              </a:rPr>
              <a:t>moving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 car)</a:t>
            </a:r>
            <a:endParaRPr lang="en-US" sz="24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nserted </a:t>
            </a:r>
            <a:r>
              <a:rPr lang="en-US" sz="2400" b="1" i="0" u="none" strike="noStrike" baseline="0" dirty="0">
                <a:solidFill>
                  <a:srgbClr val="000000"/>
                </a:solidFill>
              </a:rPr>
              <a:t>AR visuals </a:t>
            </a:r>
            <a:br>
              <a:rPr lang="en-US" sz="2400" b="1" i="0" u="none" strike="noStrike" baseline="0" dirty="0">
                <a:solidFill>
                  <a:srgbClr val="000000"/>
                </a:solidFill>
              </a:rPr>
            </a:br>
            <a:r>
              <a:rPr lang="en-US" sz="2400" b="0" i="0" u="none" strike="noStrike" baseline="0" dirty="0">
                <a:solidFill>
                  <a:srgbClr val="000000"/>
                </a:solidFill>
              </a:rPr>
              <a:t>(Mark</a:t>
            </a:r>
            <a:r>
              <a:rPr lang="de-DE" sz="2400" dirty="0">
                <a:solidFill>
                  <a:srgbClr val="000000"/>
                </a:solidFill>
              </a:rPr>
              <a:t>,</a:t>
            </a:r>
            <a:r>
              <a:rPr lang="de-DE" sz="2400" b="0" i="0" u="none" strike="noStrike" baseline="0" dirty="0">
                <a:solidFill>
                  <a:srgbClr val="000000"/>
                </a:solidFill>
              </a:rPr>
              <a:t> Route, Arrow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000000"/>
                </a:solidFill>
              </a:rPr>
              <a:t>GIF loops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Figma compatible)</a:t>
            </a:r>
            <a:br>
              <a:rPr lang="en-US" sz="2400" b="0" i="0" u="none" strike="noStrike" baseline="0" dirty="0">
                <a:solidFill>
                  <a:srgbClr val="000000"/>
                </a:solidFill>
              </a:rPr>
            </a:br>
            <a:endParaRPr lang="en-US" sz="2400" b="0" i="0" u="none" strike="noStrike" baseline="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P</a:t>
            </a:r>
            <a:r>
              <a:rPr lang="en-US" sz="2400" b="1" i="0" u="none" strike="noStrike" baseline="0" dirty="0">
                <a:solidFill>
                  <a:srgbClr val="000000"/>
                </a:solidFill>
              </a:rPr>
              <a:t>arked car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 = Slow Thinking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Implementation of </a:t>
            </a:r>
            <a:r>
              <a:rPr lang="en-US" sz="2400" b="1" dirty="0">
                <a:solidFill>
                  <a:srgbClr val="000000"/>
                </a:solidFill>
              </a:rPr>
              <a:t>6</a:t>
            </a:r>
            <a:r>
              <a:rPr lang="en-US" sz="2400" dirty="0">
                <a:solidFill>
                  <a:srgbClr val="000000"/>
                </a:solidFill>
              </a:rPr>
              <a:t> Levels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FT1, FT2, FT3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ST1, ST2, ST3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E851EB4-2E20-483C-81A4-01980BF24638}"/>
              </a:ext>
            </a:extLst>
          </p:cNvPr>
          <p:cNvCxnSpPr>
            <a:cxnSpLocks/>
          </p:cNvCxnSpPr>
          <p:nvPr/>
        </p:nvCxnSpPr>
        <p:spPr>
          <a:xfrm>
            <a:off x="385192" y="1628800"/>
            <a:ext cx="2983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D92F13-4B7F-4253-B458-81E1307D4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6" b="10048"/>
          <a:stretch/>
        </p:blipFill>
        <p:spPr bwMode="auto">
          <a:xfrm>
            <a:off x="4504362" y="1483508"/>
            <a:ext cx="4442177" cy="276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Baum, draußen, Verwaltungsgebäude enthält.&#10;&#10;Automatisch generierte Beschreibung">
            <a:extLst>
              <a:ext uri="{FF2B5EF4-FFF2-40B4-BE49-F238E27FC236}">
                <a16:creationId xmlns:a16="http://schemas.microsoft.com/office/drawing/2014/main" id="{75D936C0-0C69-430F-BB07-7712DDD59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62" y="1380757"/>
            <a:ext cx="4433217" cy="249368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08F1C42-9E49-4879-AFE1-C5EFDFE4C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" t="23586" r="89822" b="49692"/>
          <a:stretch/>
        </p:blipFill>
        <p:spPr bwMode="auto">
          <a:xfrm>
            <a:off x="8148377" y="1380757"/>
            <a:ext cx="798162" cy="125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644B6E-3861-403F-8FCD-3C3DC7D6F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39046"/>
            <a:ext cx="9246355" cy="23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80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5BB98-738C-470C-AE52-41737DA2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Implementation - Interaction</a:t>
            </a:r>
            <a:endParaRPr lang="en-US" dirty="0"/>
          </a:p>
        </p:txBody>
      </p:sp>
      <p:pic>
        <p:nvPicPr>
          <p:cNvPr id="7" name="ST3">
            <a:hlinkClick r:id="" action="ppaction://media"/>
            <a:extLst>
              <a:ext uri="{FF2B5EF4-FFF2-40B4-BE49-F238E27FC236}">
                <a16:creationId xmlns:a16="http://schemas.microsoft.com/office/drawing/2014/main" id="{8F5B51F1-822D-4B1B-944D-A0CACD9D5A2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11" end="12284.888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65219" y="926523"/>
            <a:ext cx="2561899" cy="5429828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8468CA-22A7-4316-A8FB-E63D8BC1F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954071-4501-4129-A076-55F60761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15</a:t>
            </a:fld>
            <a:endParaRPr lang="en-US"/>
          </a:p>
        </p:txBody>
      </p:sp>
      <p:pic>
        <p:nvPicPr>
          <p:cNvPr id="9" name="Video 3">
            <a:hlinkClick r:id="" action="ppaction://media"/>
            <a:extLst>
              <a:ext uri="{FF2B5EF4-FFF2-40B4-BE49-F238E27FC236}">
                <a16:creationId xmlns:a16="http://schemas.microsoft.com/office/drawing/2014/main" id="{4BDF57EF-EC01-437F-9104-24D5D40C98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7711" end="3590.013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6903" y="1227653"/>
            <a:ext cx="2336919" cy="4953781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1050693C-D720-4A7D-89BE-ECBB7FBDA6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5578" end="13367.503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71090" y="1391931"/>
            <a:ext cx="2546861" cy="449901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9B00382-6EA4-4EC2-9A4F-60B99F2F10AB}"/>
              </a:ext>
            </a:extLst>
          </p:cNvPr>
          <p:cNvSpPr txBox="1"/>
          <p:nvPr/>
        </p:nvSpPr>
        <p:spPr>
          <a:xfrm>
            <a:off x="6923291" y="84459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ST3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87769AF-1E85-40C2-BF0F-8DE33434DDD0}"/>
              </a:ext>
            </a:extLst>
          </p:cNvPr>
          <p:cNvSpPr txBox="1"/>
          <p:nvPr/>
        </p:nvSpPr>
        <p:spPr>
          <a:xfrm>
            <a:off x="4235478" y="875375"/>
            <a:ext cx="645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F</a:t>
            </a:r>
            <a:r>
              <a:rPr lang="de-DE" sz="1800" b="1" dirty="0"/>
              <a:t>T2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CF2F6A-A882-4053-9694-44AF73DD0F56}"/>
              </a:ext>
            </a:extLst>
          </p:cNvPr>
          <p:cNvSpPr txBox="1"/>
          <p:nvPr/>
        </p:nvSpPr>
        <p:spPr>
          <a:xfrm>
            <a:off x="1547665" y="875375"/>
            <a:ext cx="645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F</a:t>
            </a:r>
            <a:r>
              <a:rPr lang="de-DE" sz="1800" b="1" dirty="0"/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351472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7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1473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6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</p:spPr>
        <p:txBody>
          <a:bodyPr>
            <a:normAutofit/>
          </a:bodyPr>
          <a:lstStyle/>
          <a:p>
            <a:r>
              <a:rPr lang="en-US" dirty="0">
                <a:latin typeface="LMU SabonNext Demi (Überschriften)"/>
                <a:cs typeface="Arial" panose="020B0604020202020204" pitchFamily="34" charset="0"/>
              </a:rPr>
              <a:t>5. Implementation – Aid tools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79D0FDE-E352-40DE-9ADD-74467DF6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40086C-8016-4C39-8AD1-B70554F52E82}"/>
              </a:ext>
            </a:extLst>
          </p:cNvPr>
          <p:cNvSpPr txBox="1"/>
          <p:nvPr/>
        </p:nvSpPr>
        <p:spPr>
          <a:xfrm>
            <a:off x="486365" y="1556792"/>
            <a:ext cx="437333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UX design: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tool: “Figma”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Android/IOS application: “Figma Mirror” (</a:t>
            </a:r>
            <a:r>
              <a:rPr lang="en-US" sz="2400" b="1" dirty="0"/>
              <a:t>remote testing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Plan-level application 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add stopover to route</a:t>
            </a:r>
          </a:p>
          <a:p>
            <a:r>
              <a:rPr lang="en-US" sz="3200" b="1" dirty="0"/>
              <a:t>Online Study: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Zoom conference &amp; screen share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Limesurvey</a:t>
            </a:r>
            <a:r>
              <a:rPr lang="en-US" sz="2000" dirty="0"/>
              <a:t> questionnaire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Mobile screen capture</a:t>
            </a:r>
          </a:p>
        </p:txBody>
      </p:sp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16E666F-4914-4CF4-A50E-777322670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01" y="1082457"/>
            <a:ext cx="2982327" cy="52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26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</p:spPr>
        <p:txBody>
          <a:bodyPr>
            <a:normAutofit/>
          </a:bodyPr>
          <a:lstStyle/>
          <a:p>
            <a:r>
              <a:rPr lang="en-US" dirty="0">
                <a:latin typeface="LMU SabonNext Demi (Überschriften)"/>
                <a:cs typeface="Arial" panose="020B0604020202020204" pitchFamily="34" charset="0"/>
              </a:rPr>
              <a:t>5. Implementation – </a:t>
            </a:r>
            <a:r>
              <a:rPr lang="en-US" dirty="0" err="1">
                <a:latin typeface="LMU SabonNext Demi (Überschriften)"/>
                <a:cs typeface="Arial" panose="020B0604020202020204" pitchFamily="34" charset="0"/>
              </a:rPr>
              <a:t>Homescreen</a:t>
            </a:r>
            <a:endParaRPr lang="en-US" dirty="0">
              <a:latin typeface="LMU SabonNext Demi (Überschriften)"/>
              <a:cs typeface="Arial" panose="020B060402020202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79D0FDE-E352-40DE-9ADD-74467DF6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DB5E52-C720-4D64-A9E6-558620311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63"/>
          <a:stretch/>
        </p:blipFill>
        <p:spPr>
          <a:xfrm>
            <a:off x="1043608" y="908720"/>
            <a:ext cx="2940257" cy="5129042"/>
          </a:xfrm>
          <a:prstGeom prst="rect">
            <a:avLst/>
          </a:prstGeom>
        </p:spPr>
      </p:pic>
      <p:pic>
        <p:nvPicPr>
          <p:cNvPr id="6" name="Grafik 5" descr="Ein Bild, das Text, draußen, Screenshot enthält.&#10;&#10;Automatisch generierte Beschreibung">
            <a:extLst>
              <a:ext uri="{FF2B5EF4-FFF2-40B4-BE49-F238E27FC236}">
                <a16:creationId xmlns:a16="http://schemas.microsoft.com/office/drawing/2014/main" id="{A1D53E80-FA41-40ED-B004-E9860F8C46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80"/>
          <a:stretch/>
        </p:blipFill>
        <p:spPr>
          <a:xfrm>
            <a:off x="5443566" y="946661"/>
            <a:ext cx="2905372" cy="509110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A14BD08-0096-49A9-AB62-3E5464FB8D5C}"/>
              </a:ext>
            </a:extLst>
          </p:cNvPr>
          <p:cNvSpPr txBox="1"/>
          <p:nvPr/>
        </p:nvSpPr>
        <p:spPr>
          <a:xfrm>
            <a:off x="2123728" y="59749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FT3</a:t>
            </a:r>
            <a:endParaRPr lang="en-US" sz="28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7039C77-67A0-4D18-9871-66419FAEFADF}"/>
              </a:ext>
            </a:extLst>
          </p:cNvPr>
          <p:cNvSpPr txBox="1"/>
          <p:nvPr/>
        </p:nvSpPr>
        <p:spPr>
          <a:xfrm>
            <a:off x="6516216" y="59749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ST3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0284912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</p:spPr>
        <p:txBody>
          <a:bodyPr>
            <a:normAutofit/>
          </a:bodyPr>
          <a:lstStyle/>
          <a:p>
            <a:r>
              <a:rPr lang="en-US" dirty="0">
                <a:latin typeface="LMU SabonNext Demi (Überschriften)"/>
                <a:cs typeface="Arial" panose="020B0604020202020204" pitchFamily="34" charset="0"/>
              </a:rPr>
              <a:t>5. Implementation – Navigation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79D0FDE-E352-40DE-9ADD-74467DF6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pic>
        <p:nvPicPr>
          <p:cNvPr id="4" name="Grafik 3" descr="Ein Bild, das Text, Parkplatz, Screenshot enthält.&#10;&#10;Automatisch generierte Beschreibung">
            <a:extLst>
              <a:ext uri="{FF2B5EF4-FFF2-40B4-BE49-F238E27FC236}">
                <a16:creationId xmlns:a16="http://schemas.microsoft.com/office/drawing/2014/main" id="{FFC15E9A-7EFA-432A-BEC2-51A879EB3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6" y="1091625"/>
            <a:ext cx="8375398" cy="50016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3DF07DE-E141-4412-91D0-940C469C8D67}"/>
              </a:ext>
            </a:extLst>
          </p:cNvPr>
          <p:cNvSpPr txBox="1"/>
          <p:nvPr/>
        </p:nvSpPr>
        <p:spPr>
          <a:xfrm>
            <a:off x="2987824" y="594928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Slow </a:t>
            </a:r>
            <a:r>
              <a:rPr lang="de-DE" sz="2800" dirty="0" err="1"/>
              <a:t>Thinking</a:t>
            </a:r>
            <a:r>
              <a:rPr lang="de-DE" sz="2800" dirty="0"/>
              <a:t> </a:t>
            </a:r>
            <a:r>
              <a:rPr lang="de-DE" sz="2800" dirty="0" err="1"/>
              <a:t>Overview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43997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538"/>
            <a:ext cx="8229600" cy="778097"/>
          </a:xfrm>
        </p:spPr>
        <p:txBody>
          <a:bodyPr>
            <a:normAutofit/>
          </a:bodyPr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5. Implementation – Level 1</a:t>
            </a:r>
            <a:endParaRPr lang="en-US" dirty="0">
              <a:latin typeface="LMU SabonNext Demi (Überschriften)"/>
              <a:cs typeface="Arial" panose="020B0604020202020204" pitchFamily="34" charset="0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AA1392E-6B60-4614-8856-F98704EB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B8EA28-2785-4FD9-95AD-59FE6E5A52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91"/>
          <a:stretch/>
        </p:blipFill>
        <p:spPr>
          <a:xfrm>
            <a:off x="0" y="1124744"/>
            <a:ext cx="9144000" cy="31289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1E8BA51-A671-4EDB-8AF1-7798738BFD2C}"/>
              </a:ext>
            </a:extLst>
          </p:cNvPr>
          <p:cNvSpPr txBox="1"/>
          <p:nvPr/>
        </p:nvSpPr>
        <p:spPr>
          <a:xfrm>
            <a:off x="179512" y="4509120"/>
            <a:ext cx="8507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Level 1</a:t>
            </a:r>
            <a:r>
              <a:rPr lang="de-DE" sz="2400" dirty="0"/>
              <a:t>: Ice </a:t>
            </a:r>
            <a:r>
              <a:rPr lang="de-DE" sz="2400" dirty="0" err="1"/>
              <a:t>cream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2 </a:t>
            </a:r>
            <a:r>
              <a:rPr lang="de-DE" sz="2400" dirty="0" err="1"/>
              <a:t>shops</a:t>
            </a:r>
            <a:r>
              <a:rPr lang="de-DE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routes for each shop (new </a:t>
            </a:r>
            <a:r>
              <a:rPr lang="en-US" sz="2400" b="1" dirty="0"/>
              <a:t>time of arrival </a:t>
            </a:r>
            <a:r>
              <a:rPr lang="en-US" sz="2400" dirty="0"/>
              <a:t>(</a:t>
            </a:r>
            <a:r>
              <a:rPr lang="en-US" sz="2400" b="1" dirty="0"/>
              <a:t>TOA</a:t>
            </a:r>
            <a:r>
              <a:rPr lang="en-US" sz="2400" dirty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Menu for selected shop</a:t>
            </a:r>
          </a:p>
        </p:txBody>
      </p:sp>
    </p:spTree>
    <p:extLst>
      <p:ext uri="{BB962C8B-B14F-4D97-AF65-F5344CB8AC3E}">
        <p14:creationId xmlns:p14="http://schemas.microsoft.com/office/powerpoint/2010/main" val="27532058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45539" y="1196752"/>
            <a:ext cx="4230409" cy="413732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e-DE" sz="28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800" dirty="0" err="1"/>
              <a:t>Introduction</a:t>
            </a:r>
            <a:endParaRPr lang="de-DE" sz="28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800" dirty="0" err="1"/>
              <a:t>Related</a:t>
            </a:r>
            <a:r>
              <a:rPr lang="de-DE" sz="2800" dirty="0"/>
              <a:t> Work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800" dirty="0"/>
              <a:t>Research Questions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800" dirty="0"/>
              <a:t>Concept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800" dirty="0"/>
              <a:t>Implementation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800" dirty="0"/>
              <a:t>Main Study</a:t>
            </a:r>
            <a:endParaRPr lang="de-DE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800" dirty="0" err="1"/>
              <a:t>Results</a:t>
            </a:r>
            <a:endParaRPr lang="de-DE" sz="28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800" dirty="0" err="1"/>
              <a:t>Conclusion</a:t>
            </a:r>
            <a:endParaRPr lang="de-DE" sz="28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de-DE" sz="28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de-DE" sz="28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2B94DBC-982C-455F-9903-DFD8F8FB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36296" y="6356351"/>
            <a:ext cx="145050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8CD5F5-F489-4697-8849-AC1E2110C5B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509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538"/>
            <a:ext cx="8229600" cy="778097"/>
          </a:xfrm>
        </p:spPr>
        <p:txBody>
          <a:bodyPr>
            <a:normAutofit/>
          </a:bodyPr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5. Implementation – Level 2</a:t>
            </a:r>
            <a:endParaRPr lang="en-US" dirty="0">
              <a:latin typeface="LMU SabonNext Demi (Überschriften)"/>
              <a:cs typeface="Arial" panose="020B0604020202020204" pitchFamily="34" charset="0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AA1392E-6B60-4614-8856-F98704EB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B8EA28-2785-4FD9-95AD-59FE6E5A52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5" b="37640"/>
          <a:stretch/>
        </p:blipFill>
        <p:spPr>
          <a:xfrm>
            <a:off x="0" y="1124744"/>
            <a:ext cx="9144000" cy="3024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140E02C-F5FD-474A-AC65-F310C05D64A2}"/>
              </a:ext>
            </a:extLst>
          </p:cNvPr>
          <p:cNvSpPr txBox="1"/>
          <p:nvPr/>
        </p:nvSpPr>
        <p:spPr>
          <a:xfrm>
            <a:off x="179512" y="486916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Level 2</a:t>
            </a:r>
            <a:r>
              <a:rPr lang="de-DE" sz="2400" dirty="0"/>
              <a:t>: Quick Snack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Route Information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r>
              <a:rPr lang="de-DE" sz="2400" dirty="0"/>
              <a:t>: </a:t>
            </a:r>
            <a:r>
              <a:rPr lang="de-DE" sz="2400" dirty="0" err="1"/>
              <a:t>ToA</a:t>
            </a:r>
            <a:r>
              <a:rPr lang="de-DE" sz="2400" dirty="0"/>
              <a:t>, </a:t>
            </a:r>
            <a:r>
              <a:rPr lang="de-DE" sz="2400" b="1" dirty="0" err="1"/>
              <a:t>Mins</a:t>
            </a:r>
            <a:r>
              <a:rPr lang="de-DE" sz="2400" b="1" dirty="0"/>
              <a:t> </a:t>
            </a:r>
            <a:r>
              <a:rPr lang="de-DE" sz="2400" b="1" dirty="0" err="1"/>
              <a:t>added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405875258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538"/>
            <a:ext cx="8229600" cy="778097"/>
          </a:xfrm>
        </p:spPr>
        <p:txBody>
          <a:bodyPr>
            <a:normAutofit/>
          </a:bodyPr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5. Implementation– Level 3</a:t>
            </a:r>
            <a:endParaRPr lang="en-US" dirty="0">
              <a:latin typeface="LMU SabonNext Demi (Überschriften)"/>
              <a:cs typeface="Arial" panose="020B0604020202020204" pitchFamily="34" charset="0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AA1392E-6B60-4614-8856-F98704EB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B8EA28-2785-4FD9-95AD-59FE6E5A52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0" b="-67"/>
          <a:stretch/>
        </p:blipFill>
        <p:spPr>
          <a:xfrm>
            <a:off x="0" y="1124744"/>
            <a:ext cx="9144000" cy="374441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1E8BA51-A671-4EDB-8AF1-7798738BFD2C}"/>
              </a:ext>
            </a:extLst>
          </p:cNvPr>
          <p:cNvSpPr txBox="1"/>
          <p:nvPr/>
        </p:nvSpPr>
        <p:spPr>
          <a:xfrm>
            <a:off x="179512" y="486916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Level 3</a:t>
            </a:r>
            <a:r>
              <a:rPr lang="de-DE" sz="2400" dirty="0"/>
              <a:t>: Coffee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Route Information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r>
              <a:rPr lang="de-DE" sz="2400" dirty="0"/>
              <a:t>: </a:t>
            </a:r>
            <a:r>
              <a:rPr lang="de-DE" sz="2400" dirty="0" err="1"/>
              <a:t>ToA</a:t>
            </a:r>
            <a:r>
              <a:rPr lang="de-DE" sz="2400" dirty="0"/>
              <a:t>, </a:t>
            </a:r>
            <a:r>
              <a:rPr lang="de-DE" sz="2400" dirty="0" err="1"/>
              <a:t>Mins</a:t>
            </a:r>
            <a:r>
              <a:rPr lang="de-DE" sz="2400" dirty="0"/>
              <a:t> </a:t>
            </a:r>
            <a:r>
              <a:rPr lang="de-DE" sz="2400" dirty="0" err="1"/>
              <a:t>added</a:t>
            </a:r>
            <a:r>
              <a:rPr lang="de-DE" sz="2400" dirty="0"/>
              <a:t>, </a:t>
            </a:r>
            <a:r>
              <a:rPr lang="de-DE" sz="2400" b="1" dirty="0" err="1"/>
              <a:t>Distance</a:t>
            </a:r>
            <a:r>
              <a:rPr lang="de-DE" sz="2400" b="1" dirty="0"/>
              <a:t> in km</a:t>
            </a:r>
          </a:p>
        </p:txBody>
      </p:sp>
    </p:spTree>
    <p:extLst>
      <p:ext uri="{BB962C8B-B14F-4D97-AF65-F5344CB8AC3E}">
        <p14:creationId xmlns:p14="http://schemas.microsoft.com/office/powerpoint/2010/main" val="327266523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538"/>
            <a:ext cx="8229600" cy="778097"/>
          </a:xfrm>
        </p:spPr>
        <p:txBody>
          <a:bodyPr>
            <a:normAutofit/>
          </a:bodyPr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5. Implementation –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Confirmation</a:t>
            </a:r>
            <a:endParaRPr lang="en-US" dirty="0">
              <a:latin typeface="LMU SabonNext Demi (Überschriften)"/>
              <a:cs typeface="Arial" panose="020B0604020202020204" pitchFamily="34" charset="0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AA1392E-6B60-4614-8856-F98704EB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1E8BA51-A671-4EDB-8AF1-7798738BFD2C}"/>
              </a:ext>
            </a:extLst>
          </p:cNvPr>
          <p:cNvSpPr txBox="1"/>
          <p:nvPr/>
        </p:nvSpPr>
        <p:spPr>
          <a:xfrm>
            <a:off x="323528" y="1124744"/>
            <a:ext cx="5328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err="1"/>
              <a:t>Confirm</a:t>
            </a:r>
            <a:r>
              <a:rPr lang="de-DE" sz="2400" dirty="0"/>
              <a:t> </a:t>
            </a:r>
            <a:r>
              <a:rPr lang="de-DE" sz="2400" dirty="0" err="1"/>
              <a:t>shop</a:t>
            </a:r>
            <a:r>
              <a:rPr lang="de-DE" sz="2400" dirty="0"/>
              <a:t> and route </a:t>
            </a:r>
            <a:r>
              <a:rPr lang="de-DE" sz="2400" dirty="0" err="1"/>
              <a:t>selection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pressing</a:t>
            </a:r>
            <a:r>
              <a:rPr lang="de-DE" sz="2400" dirty="0"/>
              <a:t> „</a:t>
            </a:r>
            <a:r>
              <a:rPr lang="de-DE" sz="2400" b="1" dirty="0"/>
              <a:t>GO</a:t>
            </a:r>
            <a:r>
              <a:rPr lang="de-DE" sz="2400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X- Button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b="1" dirty="0" err="1"/>
              <a:t>undo</a:t>
            </a:r>
            <a:r>
              <a:rPr lang="de-DE" sz="2400" dirty="0"/>
              <a:t> </a:t>
            </a:r>
            <a:r>
              <a:rPr lang="de-DE" sz="2400" dirty="0" err="1"/>
              <a:t>previous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Participant</a:t>
            </a:r>
            <a:r>
              <a:rPr lang="de-DE" sz="2400" dirty="0"/>
              <a:t> </a:t>
            </a:r>
            <a:r>
              <a:rPr lang="de-DE" sz="2400" dirty="0" err="1"/>
              <a:t>notifies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finished</a:t>
            </a:r>
            <a:r>
              <a:rPr lang="de-DE" sz="2400" dirty="0"/>
              <a:t> </a:t>
            </a:r>
            <a:r>
              <a:rPr lang="de-DE" sz="2400" dirty="0" err="1"/>
              <a:t>task</a:t>
            </a:r>
            <a:endParaRPr lang="de-DE" sz="2400" dirty="0"/>
          </a:p>
          <a:p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pic>
        <p:nvPicPr>
          <p:cNvPr id="3" name="Grafik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EC64838-7AFD-4837-8515-2C14EF3DB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40" y="1124744"/>
            <a:ext cx="2885360" cy="507366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2653FA7-6890-440B-ADF2-F0A1525F4D79}"/>
              </a:ext>
            </a:extLst>
          </p:cNvPr>
          <p:cNvSpPr txBox="1"/>
          <p:nvPr/>
        </p:nvSpPr>
        <p:spPr>
          <a:xfrm>
            <a:off x="334788" y="2684330"/>
            <a:ext cx="53285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Recordings </a:t>
            </a:r>
            <a:r>
              <a:rPr lang="de-DE" sz="2400" b="1" dirty="0" err="1"/>
              <a:t>contains</a:t>
            </a:r>
            <a:r>
              <a:rPr lang="de-DE" sz="2400" dirty="0"/>
              <a:t>:</a:t>
            </a:r>
          </a:p>
          <a:p>
            <a:r>
              <a:rPr lang="de-DE" sz="2400" b="1" dirty="0"/>
              <a:t>Time</a:t>
            </a:r>
            <a:r>
              <a:rPr lang="de-DE" sz="2400" dirty="0"/>
              <a:t> </a:t>
            </a:r>
            <a:r>
              <a:rPr lang="de-DE" sz="2400" dirty="0" err="1"/>
              <a:t>measured</a:t>
            </a:r>
            <a:endParaRPr lang="de-DE" sz="2400" dirty="0"/>
          </a:p>
          <a:p>
            <a:r>
              <a:rPr lang="de-DE" sz="2400" dirty="0"/>
              <a:t>Chosen </a:t>
            </a:r>
            <a:r>
              <a:rPr lang="de-DE" sz="2400" b="1" dirty="0" err="1"/>
              <a:t>location</a:t>
            </a:r>
            <a:endParaRPr lang="de-DE" sz="2400" b="1" dirty="0"/>
          </a:p>
          <a:p>
            <a:r>
              <a:rPr lang="de-DE" sz="2400" dirty="0"/>
              <a:t>Interaction </a:t>
            </a:r>
            <a:r>
              <a:rPr lang="de-DE" sz="2400" b="1" dirty="0" err="1"/>
              <a:t>steps</a:t>
            </a:r>
            <a:endParaRPr lang="de-DE" sz="2400" b="1" dirty="0"/>
          </a:p>
          <a:p>
            <a:endParaRPr lang="de-DE" sz="2400" b="1" dirty="0"/>
          </a:p>
          <a:p>
            <a:r>
              <a:rPr lang="de-DE" sz="2400" i="1" dirty="0"/>
              <a:t>After all Levels, </a:t>
            </a:r>
            <a:r>
              <a:rPr lang="de-DE" sz="2400" b="1" i="1" dirty="0" err="1"/>
              <a:t>upload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recordings</a:t>
            </a:r>
            <a:r>
              <a:rPr lang="de-DE" sz="2400" i="1" dirty="0"/>
              <a:t> </a:t>
            </a:r>
            <a:r>
              <a:rPr lang="de-DE" sz="2400" i="1" dirty="0" err="1"/>
              <a:t>to</a:t>
            </a:r>
            <a:r>
              <a:rPr lang="de-DE" sz="2400" i="1" dirty="0"/>
              <a:t> </a:t>
            </a:r>
            <a:r>
              <a:rPr lang="de-DE" sz="2400" i="1" dirty="0" err="1"/>
              <a:t>matching</a:t>
            </a:r>
            <a:r>
              <a:rPr lang="de-DE" sz="2400" i="1" dirty="0"/>
              <a:t> </a:t>
            </a:r>
            <a:r>
              <a:rPr lang="de-DE" sz="2400" b="1" i="1" dirty="0"/>
              <a:t>ID Folder </a:t>
            </a:r>
            <a:r>
              <a:rPr lang="de-DE" sz="2400" i="1" dirty="0"/>
              <a:t>on Google Drive</a:t>
            </a:r>
          </a:p>
        </p:txBody>
      </p:sp>
    </p:spTree>
    <p:extLst>
      <p:ext uri="{BB962C8B-B14F-4D97-AF65-F5344CB8AC3E}">
        <p14:creationId xmlns:p14="http://schemas.microsoft.com/office/powerpoint/2010/main" val="3355655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U SabonNext Demi (Überschriften)"/>
                <a:cs typeface="Arial" panose="020B0604020202020204" pitchFamily="34" charset="0"/>
              </a:rPr>
              <a:t>6. Main Study 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–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Introduction</a:t>
            </a:r>
            <a:endParaRPr lang="en-US" dirty="0">
              <a:latin typeface="LMU SabonNext Demi (Überschriften)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endParaRPr lang="en-US" dirty="0">
              <a:latin typeface="LMU CompatilFact (Textkörper)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23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4DDE435-0DD9-41F1-81EC-450E7992242A}"/>
              </a:ext>
            </a:extLst>
          </p:cNvPr>
          <p:cNvSpPr txBox="1"/>
          <p:nvPr/>
        </p:nvSpPr>
        <p:spPr>
          <a:xfrm>
            <a:off x="683568" y="1196753"/>
            <a:ext cx="7776864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</a:pPr>
            <a:r>
              <a:rPr lang="en-US" sz="2800" b="1" dirty="0">
                <a:latin typeface="NimbusRomNo9L-Regu"/>
              </a:rPr>
              <a:t>Details</a:t>
            </a:r>
            <a:r>
              <a:rPr lang="en-US" b="1" dirty="0">
                <a:latin typeface="NimbusRomNo9L-Regu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Guided</a:t>
            </a:r>
            <a:r>
              <a:rPr lang="de-DE" sz="2400" dirty="0"/>
              <a:t> </a:t>
            </a:r>
            <a:r>
              <a:rPr lang="de-DE" sz="2400" b="1" dirty="0"/>
              <a:t>online-</a:t>
            </a:r>
            <a:r>
              <a:rPr lang="de-DE" sz="2400" b="1" dirty="0" err="1"/>
              <a:t>study</a:t>
            </a:r>
            <a:r>
              <a:rPr lang="de-DE" sz="2400" dirty="0"/>
              <a:t> on </a:t>
            </a:r>
            <a:r>
              <a:rPr lang="de-DE" sz="2400" b="1" dirty="0"/>
              <a:t>Zoom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Limesurvey</a:t>
            </a:r>
            <a:r>
              <a:rPr lang="de-DE" sz="2400" b="1" dirty="0"/>
              <a:t> </a:t>
            </a:r>
            <a:r>
              <a:rPr lang="de-DE" sz="2400" b="1" dirty="0" err="1"/>
              <a:t>questionnaire</a:t>
            </a:r>
            <a:r>
              <a:rPr lang="de-DE" sz="2400" b="1" dirty="0"/>
              <a:t> </a:t>
            </a:r>
            <a:r>
              <a:rPr lang="de-DE" sz="2400" dirty="0"/>
              <a:t>(</a:t>
            </a:r>
            <a:r>
              <a:rPr lang="de-DE" sz="2400" dirty="0" err="1"/>
              <a:t>Demographics</a:t>
            </a:r>
            <a:r>
              <a:rPr lang="de-DE" sz="2400" dirty="0"/>
              <a:t>, T0)</a:t>
            </a:r>
            <a:endParaRPr lang="de-DE" sz="2400" b="1" dirty="0"/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b="1" dirty="0"/>
              <a:t>3 </a:t>
            </a:r>
            <a:r>
              <a:rPr lang="de-DE" sz="2400" b="1" dirty="0" err="1"/>
              <a:t>levels</a:t>
            </a:r>
            <a:r>
              <a:rPr lang="de-DE" sz="2400" dirty="0"/>
              <a:t>:</a:t>
            </a:r>
          </a:p>
          <a:p>
            <a:pPr marL="1200150" lvl="2" indent="-285750">
              <a:buSzPct val="70000"/>
              <a:buFont typeface="Wingdings" panose="05000000000000000000" pitchFamily="2" charset="2"/>
              <a:buChar char="§"/>
            </a:pPr>
            <a:r>
              <a:rPr lang="de-DE" sz="2200" dirty="0" err="1"/>
              <a:t>Figma</a:t>
            </a:r>
            <a:r>
              <a:rPr lang="de-DE" sz="2200" dirty="0"/>
              <a:t> Mirror </a:t>
            </a:r>
            <a:r>
              <a:rPr lang="de-DE" sz="2200" b="1" dirty="0"/>
              <a:t>screen </a:t>
            </a:r>
            <a:r>
              <a:rPr lang="de-DE" sz="2200" b="1" dirty="0" err="1"/>
              <a:t>capture</a:t>
            </a:r>
            <a:endParaRPr lang="de-DE" sz="2200" b="1" dirty="0"/>
          </a:p>
          <a:p>
            <a:pPr marL="1200150" lvl="2" indent="-285750">
              <a:buSzPct val="70000"/>
              <a:buFont typeface="Wingdings" panose="05000000000000000000" pitchFamily="2" charset="2"/>
              <a:buChar char="§"/>
            </a:pPr>
            <a:r>
              <a:rPr lang="de-DE" sz="2200" dirty="0" err="1"/>
              <a:t>Limesurvey</a:t>
            </a:r>
            <a:r>
              <a:rPr lang="de-DE" sz="2200" b="1" dirty="0"/>
              <a:t> </a:t>
            </a:r>
            <a:r>
              <a:rPr lang="de-DE" sz="2200" b="1" dirty="0" err="1"/>
              <a:t>questionnaire</a:t>
            </a:r>
            <a:r>
              <a:rPr lang="de-DE" sz="2200" b="1" dirty="0"/>
              <a:t> </a:t>
            </a:r>
            <a:r>
              <a:rPr lang="de-DE" sz="2200" dirty="0"/>
              <a:t>(T1, SUS, UX)</a:t>
            </a:r>
          </a:p>
          <a:p>
            <a:pPr marL="1200150" lvl="2" indent="-285750">
              <a:buSzPct val="70000"/>
              <a:buFont typeface="Wingdings" panose="05000000000000000000" pitchFamily="2" charset="2"/>
              <a:buChar char="§"/>
            </a:pPr>
            <a:endParaRPr lang="de-DE" sz="2200" dirty="0"/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sz="2400" dirty="0"/>
              <a:t>Final </a:t>
            </a:r>
            <a:r>
              <a:rPr lang="de-DE" sz="2400" b="1" dirty="0"/>
              <a:t>interview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sz="2400" dirty="0"/>
              <a:t>Google </a:t>
            </a:r>
            <a:r>
              <a:rPr lang="de-DE" sz="2400" dirty="0" err="1"/>
              <a:t>drive</a:t>
            </a:r>
            <a:r>
              <a:rPr lang="de-DE" sz="2400" dirty="0"/>
              <a:t> </a:t>
            </a:r>
            <a:r>
              <a:rPr lang="de-DE" sz="2400" b="1" dirty="0" err="1"/>
              <a:t>upload</a:t>
            </a:r>
            <a:endParaRPr lang="de-DE" sz="2400" dirty="0"/>
          </a:p>
          <a:p>
            <a:pPr>
              <a:buSzPct val="70000"/>
            </a:pPr>
            <a:endParaRPr lang="en-US" b="1" dirty="0">
              <a:latin typeface="NimbusRomNo9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N=30 </a:t>
            </a:r>
            <a:r>
              <a:rPr lang="de-DE" sz="2400" dirty="0" err="1"/>
              <a:t>participants</a:t>
            </a:r>
            <a:r>
              <a:rPr lang="de-DE" sz="2400" dirty="0"/>
              <a:t> [9 = F, 20 = M, 1 </a:t>
            </a:r>
            <a:r>
              <a:rPr lang="de-DE" sz="2400" dirty="0" err="1"/>
              <a:t>undisclosed</a:t>
            </a:r>
            <a:r>
              <a:rPr lang="de-DE" sz="2400" dirty="0"/>
              <a:t>]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sz="2400" dirty="0"/>
              <a:t>Fast </a:t>
            </a:r>
            <a:r>
              <a:rPr lang="de-DE" sz="2400" dirty="0" err="1"/>
              <a:t>Thinking</a:t>
            </a:r>
            <a:r>
              <a:rPr lang="de-DE" sz="2400" dirty="0"/>
              <a:t> (</a:t>
            </a:r>
            <a:r>
              <a:rPr lang="de-DE" sz="2400" b="1" dirty="0"/>
              <a:t>FT</a:t>
            </a:r>
            <a:r>
              <a:rPr lang="de-DE" sz="2400" dirty="0"/>
              <a:t>)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§"/>
            </a:pPr>
            <a:r>
              <a:rPr lang="de-DE" sz="2400" dirty="0"/>
              <a:t>Slow </a:t>
            </a:r>
            <a:r>
              <a:rPr lang="de-DE" sz="2400" dirty="0" err="1"/>
              <a:t>Thinking</a:t>
            </a:r>
            <a:r>
              <a:rPr lang="de-DE" sz="2400" dirty="0"/>
              <a:t> (</a:t>
            </a:r>
            <a:r>
              <a:rPr lang="de-DE" sz="2400" b="1" dirty="0"/>
              <a:t>ST</a:t>
            </a:r>
            <a:r>
              <a:rPr lang="de-DE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Time: 1 </a:t>
            </a:r>
            <a:r>
              <a:rPr lang="de-DE" sz="2400" dirty="0" err="1"/>
              <a:t>hour</a:t>
            </a:r>
            <a:endParaRPr lang="de-DE" sz="2400" dirty="0"/>
          </a:p>
          <a:p>
            <a:pPr marL="285750" indent="-285750">
              <a:buSzPct val="70000"/>
              <a:buFont typeface="Wingdings" panose="05000000000000000000" pitchFamily="2" charset="2"/>
              <a:buChar char="§"/>
            </a:pPr>
            <a:endParaRPr lang="en-US" dirty="0">
              <a:latin typeface="NimbusRomNo9L-Regu"/>
            </a:endParaRPr>
          </a:p>
          <a:p>
            <a:pPr lvl="1"/>
            <a:endParaRPr lang="en-US" dirty="0">
              <a:latin typeface="NimbusRomNo9L-Regu"/>
            </a:endParaRPr>
          </a:p>
          <a:p>
            <a:pPr lvl="1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146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</p:spPr>
        <p:txBody>
          <a:bodyPr>
            <a:normAutofit/>
          </a:bodyPr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6. Concept – </a:t>
            </a:r>
            <a:r>
              <a:rPr lang="de-DE" dirty="0"/>
              <a:t>Measurement</a:t>
            </a:r>
            <a:endParaRPr lang="en-US" dirty="0">
              <a:latin typeface="LMU SabonNext Demi (Überschriften)"/>
              <a:cs typeface="Arial" panose="020B060402020202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79D0FDE-E352-40DE-9ADD-74467DF6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6919C92-A501-42CB-988F-288F2AFFFC02}"/>
              </a:ext>
            </a:extLst>
          </p:cNvPr>
          <p:cNvSpPr txBox="1"/>
          <p:nvPr/>
        </p:nvSpPr>
        <p:spPr>
          <a:xfrm>
            <a:off x="450324" y="1146043"/>
            <a:ext cx="86936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Situational Trust Scale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(STS) – rephrased for AV rerouting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Comparison between base trust </a:t>
            </a:r>
            <a:r>
              <a:rPr lang="en-US" sz="2400" b="1" dirty="0">
                <a:solidFill>
                  <a:srgbClr val="000000"/>
                </a:solidFill>
              </a:rPr>
              <a:t>T0 </a:t>
            </a:r>
            <a:r>
              <a:rPr lang="en-US" sz="2400" dirty="0">
                <a:solidFill>
                  <a:srgbClr val="000000"/>
                </a:solidFill>
              </a:rPr>
              <a:t>vs. trust after prototype</a:t>
            </a:r>
            <a:r>
              <a:rPr lang="en-US" sz="2400" b="1" dirty="0">
                <a:solidFill>
                  <a:srgbClr val="000000"/>
                </a:solidFill>
              </a:rPr>
              <a:t> T1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i="0" u="none" strike="noStrike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3F630F8-1B54-4AFC-999A-E65ACFE7CD6C}"/>
              </a:ext>
            </a:extLst>
          </p:cNvPr>
          <p:cNvSpPr txBox="1"/>
          <p:nvPr/>
        </p:nvSpPr>
        <p:spPr>
          <a:xfrm>
            <a:off x="0" y="6165304"/>
            <a:ext cx="9376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Paper source: </a:t>
            </a:r>
            <a:r>
              <a:rPr lang="de-DE" sz="800" dirty="0">
                <a:latin typeface="Segoe UI" panose="020B0502040204020203" pitchFamily="34" charset="0"/>
                <a:hlinkClick r:id="rId2"/>
              </a:rPr>
              <a:t>https://doi-org.emedien.ub.uni-muenchen.de/10.1145/3409120.3410637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indent="457200"/>
            <a:r>
              <a:rPr lang="en-US" sz="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Holthausen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Wintersberger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2020 – Situational Trust Scale for Automated Driving (STS-AD)</a:t>
            </a:r>
            <a:endParaRPr lang="en-US" sz="800" dirty="0">
              <a:effectLst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5BE1D46-1945-4F5B-888E-E80A6EB08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t="19670" r="1080" b="3545"/>
          <a:stretch/>
        </p:blipFill>
        <p:spPr>
          <a:xfrm>
            <a:off x="251520" y="1916832"/>
            <a:ext cx="6480720" cy="3084325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F9D276C-3300-4019-9DE6-1A52A7F51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0" y="1997286"/>
            <a:ext cx="2466380" cy="287814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39D4DDE-162C-402B-B133-012DF2CF750A}"/>
              </a:ext>
            </a:extLst>
          </p:cNvPr>
          <p:cNvCxnSpPr>
            <a:cxnSpLocks/>
          </p:cNvCxnSpPr>
          <p:nvPr/>
        </p:nvCxnSpPr>
        <p:spPr>
          <a:xfrm>
            <a:off x="6677620" y="3291254"/>
            <a:ext cx="2466380" cy="4320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C93DAB5-14E4-46B3-BD86-E23E0192EEAE}"/>
              </a:ext>
            </a:extLst>
          </p:cNvPr>
          <p:cNvCxnSpPr>
            <a:cxnSpLocks/>
          </p:cNvCxnSpPr>
          <p:nvPr/>
        </p:nvCxnSpPr>
        <p:spPr>
          <a:xfrm flipV="1">
            <a:off x="6732240" y="3291254"/>
            <a:ext cx="2411760" cy="4909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4653667-8E4B-4B47-ACC3-A501D8604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4939564"/>
            <a:ext cx="6648892" cy="2022494"/>
          </a:xfrm>
        </p:spPr>
        <p:txBody>
          <a:bodyPr/>
          <a:lstStyle/>
          <a:p>
            <a:pPr>
              <a:buSzPct val="90000"/>
            </a:pPr>
            <a:r>
              <a:rPr lang="de-DE" sz="2800" dirty="0"/>
              <a:t>System Usability </a:t>
            </a:r>
            <a:r>
              <a:rPr lang="de-DE" sz="2800" dirty="0" err="1"/>
              <a:t>Scale</a:t>
            </a:r>
            <a:r>
              <a:rPr lang="de-DE" sz="2800" dirty="0"/>
              <a:t> (</a:t>
            </a:r>
            <a:r>
              <a:rPr lang="de-DE" sz="2800" b="1" dirty="0"/>
              <a:t>SUS</a:t>
            </a:r>
            <a:r>
              <a:rPr lang="de-DE" sz="2800" dirty="0"/>
              <a:t>)</a:t>
            </a:r>
          </a:p>
          <a:p>
            <a:pPr lvl="1">
              <a:buSzPct val="70000"/>
              <a:buFont typeface="Wingdings" panose="05000000000000000000" pitchFamily="2" charset="2"/>
              <a:buChar char="§"/>
            </a:pPr>
            <a:r>
              <a:rPr lang="de-DE" sz="2000" dirty="0"/>
              <a:t>10 </a:t>
            </a:r>
            <a:r>
              <a:rPr lang="de-DE" sz="2000" dirty="0" err="1"/>
              <a:t>questions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get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usablity</a:t>
            </a:r>
            <a:r>
              <a:rPr lang="de-DE" sz="2000" dirty="0"/>
              <a:t> </a:t>
            </a:r>
            <a:r>
              <a:rPr lang="de-DE" sz="2000" dirty="0" err="1"/>
              <a:t>reference</a:t>
            </a:r>
            <a:endParaRPr lang="de-DE" sz="2000" dirty="0"/>
          </a:p>
          <a:p>
            <a:pPr lvl="1">
              <a:buSzPct val="70000"/>
              <a:buFont typeface="Wingdings" panose="05000000000000000000" pitchFamily="2" charset="2"/>
              <a:buChar char="§"/>
            </a:pPr>
            <a:r>
              <a:rPr lang="de-DE" sz="2000" dirty="0" err="1"/>
              <a:t>Answer</a:t>
            </a:r>
            <a:r>
              <a:rPr lang="de-DE" sz="2000" dirty="0"/>
              <a:t> after </a:t>
            </a:r>
            <a:r>
              <a:rPr lang="de-DE" sz="2000" dirty="0" err="1"/>
              <a:t>every</a:t>
            </a:r>
            <a:r>
              <a:rPr lang="de-DE" sz="2000" dirty="0"/>
              <a:t> </a:t>
            </a:r>
            <a:r>
              <a:rPr lang="de-DE" sz="2000" dirty="0" err="1"/>
              <a:t>level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53460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C52B7-B03C-42F1-9D73-FC901D0C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6. Concept – Measurement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B1168-A6DE-4D26-9B22-387B282F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4680519"/>
          </a:xfrm>
        </p:spPr>
        <p:txBody>
          <a:bodyPr/>
          <a:lstStyle/>
          <a:p>
            <a:r>
              <a:rPr lang="de-DE" sz="2400" dirty="0"/>
              <a:t>3 </a:t>
            </a:r>
            <a:r>
              <a:rPr lang="de-DE" sz="2400" dirty="0" err="1"/>
              <a:t>self</a:t>
            </a:r>
            <a:r>
              <a:rPr lang="de-DE" sz="2400" dirty="0"/>
              <a:t> </a:t>
            </a:r>
            <a:r>
              <a:rPr lang="de-DE" sz="2400" dirty="0" err="1"/>
              <a:t>defined</a:t>
            </a:r>
            <a:r>
              <a:rPr lang="de-DE" sz="2400" dirty="0"/>
              <a:t> </a:t>
            </a:r>
            <a:r>
              <a:rPr lang="de-DE" sz="2400" dirty="0" err="1"/>
              <a:t>questions</a:t>
            </a:r>
            <a:r>
              <a:rPr lang="de-DE" sz="2400" dirty="0"/>
              <a:t> </a:t>
            </a:r>
          </a:p>
          <a:p>
            <a:r>
              <a:rPr lang="de-DE" sz="2400" dirty="0" err="1"/>
              <a:t>Considered</a:t>
            </a:r>
            <a:r>
              <a:rPr lang="de-DE" sz="2400" dirty="0"/>
              <a:t> </a:t>
            </a:r>
            <a:r>
              <a:rPr lang="de-DE" sz="2400" dirty="0" err="1"/>
              <a:t>separately</a:t>
            </a:r>
            <a:endParaRPr lang="de-DE" sz="2400" dirty="0"/>
          </a:p>
          <a:p>
            <a:r>
              <a:rPr lang="de-DE" sz="2400" dirty="0" err="1"/>
              <a:t>Get</a:t>
            </a:r>
            <a:r>
              <a:rPr lang="de-DE" sz="2400" dirty="0"/>
              <a:t> </a:t>
            </a:r>
            <a:r>
              <a:rPr lang="de-DE" sz="2400" dirty="0" err="1"/>
              <a:t>rough</a:t>
            </a:r>
            <a:r>
              <a:rPr lang="de-DE" sz="2400" dirty="0"/>
              <a:t> </a:t>
            </a:r>
            <a:r>
              <a:rPr lang="de-DE" sz="2400" dirty="0" err="1"/>
              <a:t>picture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prototype </a:t>
            </a:r>
            <a:r>
              <a:rPr lang="de-DE" sz="2400" dirty="0" err="1"/>
              <a:t>fullfilled</a:t>
            </a:r>
            <a:r>
              <a:rPr lang="de-DE" sz="2400" dirty="0"/>
              <a:t> </a:t>
            </a:r>
            <a:r>
              <a:rPr lang="de-DE" sz="2400" dirty="0" err="1"/>
              <a:t>pilot</a:t>
            </a:r>
            <a:r>
              <a:rPr lang="de-DE" sz="2400" dirty="0"/>
              <a:t> </a:t>
            </a:r>
            <a:r>
              <a:rPr lang="de-DE" sz="2400" dirty="0" err="1"/>
              <a:t>study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demands</a:t>
            </a:r>
            <a:endParaRPr lang="de-DE" sz="2400" dirty="0"/>
          </a:p>
          <a:p>
            <a:pPr marL="0" indent="0" algn="ctr">
              <a:buNone/>
            </a:pPr>
            <a:r>
              <a:rPr lang="de-DE" sz="2000" dirty="0"/>
              <a:t>Control (</a:t>
            </a:r>
            <a:r>
              <a:rPr lang="de-DE" sz="2000" b="1" dirty="0"/>
              <a:t>C</a:t>
            </a:r>
            <a:r>
              <a:rPr lang="de-DE" sz="2000" dirty="0"/>
              <a:t>), Shop </a:t>
            </a:r>
            <a:r>
              <a:rPr lang="de-DE" sz="2000" dirty="0" err="1"/>
              <a:t>information</a:t>
            </a:r>
            <a:r>
              <a:rPr lang="de-DE" sz="2000" dirty="0"/>
              <a:t> (</a:t>
            </a:r>
            <a:r>
              <a:rPr lang="de-DE" sz="2000" b="1" dirty="0"/>
              <a:t>SI</a:t>
            </a:r>
            <a:r>
              <a:rPr lang="de-DE" sz="2000" dirty="0"/>
              <a:t>), Time (</a:t>
            </a:r>
            <a:r>
              <a:rPr lang="de-DE" sz="2000" b="1" dirty="0"/>
              <a:t>T</a:t>
            </a:r>
            <a:r>
              <a:rPr lang="de-DE" sz="2000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9B6CF4-4B43-4191-8117-8BF305E8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88A05D-1060-4738-BE30-1FE74D9F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25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3BDAA1-F04A-43E2-ADCA-AFEE43147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4" t="7888" r="7506" b="12427"/>
          <a:stretch/>
        </p:blipFill>
        <p:spPr>
          <a:xfrm>
            <a:off x="765121" y="3270823"/>
            <a:ext cx="6471175" cy="25492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215E745-CDF0-42AA-96C5-0F7462123898}"/>
              </a:ext>
            </a:extLst>
          </p:cNvPr>
          <p:cNvSpPr txBox="1"/>
          <p:nvPr/>
        </p:nvSpPr>
        <p:spPr>
          <a:xfrm>
            <a:off x="526419" y="5877272"/>
            <a:ext cx="6471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400" dirty="0"/>
              <a:t>Final semi-</a:t>
            </a:r>
            <a:r>
              <a:rPr lang="de-DE" sz="2400" dirty="0" err="1"/>
              <a:t>structured</a:t>
            </a:r>
            <a:r>
              <a:rPr lang="de-DE" sz="2400" dirty="0"/>
              <a:t> interview (10 </a:t>
            </a:r>
            <a:r>
              <a:rPr lang="de-DE" sz="2400" dirty="0" err="1"/>
              <a:t>Mins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7986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01A15-CCFB-48BE-9672-F0319283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7.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Results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 – Interaction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Steps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CAE843-E28F-494D-A696-31255B4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CF8F1A-76EB-494C-B396-24C1CEB8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26</a:t>
            </a:fld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5E991C9-B2FF-476A-AF59-5538B38A2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05" y="3006120"/>
            <a:ext cx="5403191" cy="335023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C07A4D5-7923-410A-9065-56D63E8AC774}"/>
              </a:ext>
            </a:extLst>
          </p:cNvPr>
          <p:cNvSpPr txBox="1"/>
          <p:nvPr/>
        </p:nvSpPr>
        <p:spPr>
          <a:xfrm>
            <a:off x="464953" y="1340768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/>
              <a:t>FT</a:t>
            </a:r>
            <a:r>
              <a:rPr lang="de-DE" sz="2400" dirty="0"/>
              <a:t> </a:t>
            </a:r>
            <a:r>
              <a:rPr lang="de-DE" sz="2400" dirty="0" err="1"/>
              <a:t>group</a:t>
            </a:r>
            <a:r>
              <a:rPr lang="de-DE" sz="2400" dirty="0"/>
              <a:t> </a:t>
            </a:r>
            <a:r>
              <a:rPr lang="de-DE" sz="2400" dirty="0" err="1"/>
              <a:t>finished</a:t>
            </a:r>
            <a:r>
              <a:rPr lang="de-DE" sz="2400" dirty="0"/>
              <a:t> Task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b="1" dirty="0" err="1"/>
              <a:t>less</a:t>
            </a:r>
            <a:r>
              <a:rPr lang="de-DE" sz="2400" dirty="0"/>
              <a:t> </a:t>
            </a:r>
            <a:r>
              <a:rPr lang="de-DE" sz="2400" b="1" dirty="0" err="1"/>
              <a:t>interaction</a:t>
            </a:r>
            <a:r>
              <a:rPr lang="de-DE" sz="2400" dirty="0"/>
              <a:t> </a:t>
            </a:r>
            <a:r>
              <a:rPr lang="de-DE" sz="2400" b="1" dirty="0" err="1"/>
              <a:t>steps</a:t>
            </a:r>
            <a:r>
              <a:rPr lang="de-DE" sz="2400" dirty="0"/>
              <a:t> </a:t>
            </a:r>
            <a:r>
              <a:rPr lang="de-DE" sz="2400" dirty="0" err="1"/>
              <a:t>than</a:t>
            </a:r>
            <a:r>
              <a:rPr lang="de-DE" sz="2400" dirty="0"/>
              <a:t> </a:t>
            </a:r>
            <a:r>
              <a:rPr lang="de-DE" sz="2400" b="1" dirty="0"/>
              <a:t>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/>
              <a:t>FT123</a:t>
            </a:r>
            <a:r>
              <a:rPr lang="en-US" sz="2400" b="0" i="0" u="none" strike="noStrike" baseline="0" dirty="0"/>
              <a:t> Mean = </a:t>
            </a:r>
            <a:r>
              <a:rPr lang="en-US" sz="2400" b="1" i="0" u="none" strike="noStrike" baseline="0" dirty="0"/>
              <a:t>30.78</a:t>
            </a:r>
            <a:r>
              <a:rPr lang="en-US" sz="2400" b="0" i="0" u="none" strike="noStrike" baseline="0" dirty="0"/>
              <a:t>, </a:t>
            </a:r>
            <a:r>
              <a:rPr lang="en-US" sz="2400" b="0" i="0" u="none" strike="noStrike" baseline="0" dirty="0" err="1"/>
              <a:t>StdDev</a:t>
            </a:r>
            <a:r>
              <a:rPr lang="en-US" sz="2400" b="0" i="0" u="none" strike="noStrike" baseline="0" dirty="0"/>
              <a:t> = 20.133;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/>
              <a:t>ST123</a:t>
            </a:r>
            <a:r>
              <a:rPr lang="en-US" sz="2400" b="0" i="0" u="none" strike="noStrike" baseline="0" dirty="0"/>
              <a:t> Mean = </a:t>
            </a:r>
            <a:r>
              <a:rPr lang="en-US" sz="2400" b="1" i="0" u="none" strike="noStrike" baseline="0" dirty="0"/>
              <a:t>50.56</a:t>
            </a:r>
            <a:r>
              <a:rPr lang="en-US" sz="2400" b="0" i="0" u="none" strike="noStrike" baseline="0" dirty="0"/>
              <a:t>, </a:t>
            </a:r>
            <a:r>
              <a:rPr lang="en-US" sz="2400" b="0" i="0" u="none" strike="noStrike" baseline="0" dirty="0" err="1"/>
              <a:t>StdDev</a:t>
            </a:r>
            <a:r>
              <a:rPr lang="en-US" sz="2400" b="0" i="0" u="none" strike="noStrike" baseline="0" dirty="0"/>
              <a:t>: 81.457;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[N=30] Mean = </a:t>
            </a:r>
            <a:r>
              <a:rPr lang="en-US" sz="2400" b="1" i="0" u="none" strike="noStrike" baseline="0" dirty="0"/>
              <a:t>40.67</a:t>
            </a:r>
            <a:r>
              <a:rPr lang="en-US" sz="2400" b="0" i="0" u="none" strike="noStrike" baseline="0" dirty="0"/>
              <a:t>, </a:t>
            </a:r>
            <a:r>
              <a:rPr lang="en-US" sz="2400" b="0" i="0" u="none" strike="noStrike" baseline="0" dirty="0" err="1"/>
              <a:t>StdDev</a:t>
            </a:r>
            <a:r>
              <a:rPr lang="en-US" sz="2400" b="0" i="0" u="none" strike="noStrike" baseline="0" dirty="0"/>
              <a:t> = 59.830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07095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01A15-CCFB-48BE-9672-F0319283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7.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Results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 – Average Time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CAE843-E28F-494D-A696-31255B4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CF8F1A-76EB-494C-B396-24C1CEB8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27</a:t>
            </a:fld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5E991C9-B2FF-476A-AF59-5538B38A2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3105" y="3006120"/>
            <a:ext cx="5403191" cy="335023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C07A4D5-7923-410A-9065-56D63E8AC774}"/>
              </a:ext>
            </a:extLst>
          </p:cNvPr>
          <p:cNvSpPr txBox="1"/>
          <p:nvPr/>
        </p:nvSpPr>
        <p:spPr>
          <a:xfrm>
            <a:off x="464953" y="1340768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NimbusRomNo9L-Regu"/>
              </a:rPr>
              <a:t>FT</a:t>
            </a:r>
            <a:r>
              <a:rPr lang="en-US" sz="2400" b="0" i="0" u="none" strike="noStrike" baseline="0" dirty="0">
                <a:latin typeface="NimbusRomNo9L-Regu"/>
              </a:rPr>
              <a:t> group tend to finish the tasks </a:t>
            </a:r>
            <a:r>
              <a:rPr lang="en-US" sz="2400" b="1" i="0" u="none" strike="noStrike" baseline="0" dirty="0">
                <a:latin typeface="NimbusRomNo9L-Regu"/>
              </a:rPr>
              <a:t>more</a:t>
            </a:r>
            <a:r>
              <a:rPr lang="en-US" sz="2400" b="0" i="0" u="none" strike="noStrike" baseline="0" dirty="0">
                <a:latin typeface="NimbusRomNo9L-Regu"/>
              </a:rPr>
              <a:t> </a:t>
            </a:r>
            <a:r>
              <a:rPr lang="en-US" sz="2400" b="1" i="0" u="none" strike="noStrike" baseline="0" dirty="0">
                <a:latin typeface="NimbusRomNo9L-Regu"/>
              </a:rPr>
              <a:t>quickly</a:t>
            </a:r>
            <a:r>
              <a:rPr lang="en-US" sz="2400" b="0" i="0" u="none" strike="noStrike" baseline="0" dirty="0">
                <a:latin typeface="NimbusRomNo9L-Regu"/>
              </a:rPr>
              <a:t> than </a:t>
            </a:r>
            <a:r>
              <a:rPr lang="en-US" sz="2400" b="1" i="0" u="none" strike="noStrike" baseline="0" dirty="0">
                <a:latin typeface="NimbusRomNo9L-Regu"/>
              </a:rPr>
              <a:t>ST</a:t>
            </a:r>
            <a:r>
              <a:rPr lang="en-US" sz="2400" b="0" i="0" u="none" strike="noStrike" baseline="0" dirty="0">
                <a:latin typeface="NimbusRomNo9L-Regu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NimbusRomNo9L-Regu"/>
              </a:rPr>
              <a:t>FT123</a:t>
            </a:r>
            <a:r>
              <a:rPr lang="en-US" sz="2400" b="0" i="0" u="none" strike="noStrike" baseline="0" dirty="0">
                <a:latin typeface="NimbusRomNo9L-Regu"/>
              </a:rPr>
              <a:t> Mean = </a:t>
            </a:r>
            <a:r>
              <a:rPr lang="en-US" sz="2400" b="1" i="0" u="none" strike="noStrike" baseline="0" dirty="0">
                <a:latin typeface="NimbusRomNo9L-Regu"/>
              </a:rPr>
              <a:t>00:51</a:t>
            </a:r>
            <a:r>
              <a:rPr lang="en-US" sz="2400" b="0" i="0" u="none" strike="noStrike" baseline="0" dirty="0">
                <a:latin typeface="NimbusRomNo9L-Regu"/>
              </a:rPr>
              <a:t>, </a:t>
            </a:r>
            <a:r>
              <a:rPr lang="en-US" sz="2400" i="0" dirty="0" err="1">
                <a:effectLst/>
                <a:latin typeface="Arial" panose="020B0604020202020204" pitchFamily="34" charset="0"/>
              </a:rPr>
              <a:t>StdDev</a:t>
            </a:r>
            <a:r>
              <a:rPr lang="en-US" sz="2400" i="0" dirty="0">
                <a:effectLst/>
                <a:latin typeface="Arial" panose="020B0604020202020204" pitchFamily="34" charset="0"/>
              </a:rPr>
              <a:t>: 20.134</a:t>
            </a:r>
            <a:r>
              <a:rPr lang="en-US" sz="2400" b="0" i="0" u="none" strike="noStrike" baseline="0" dirty="0">
                <a:latin typeface="NimbusRomNo9L-Regu"/>
              </a:rPr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NimbusRomNo9L-Regu"/>
              </a:rPr>
              <a:t>ST123</a:t>
            </a:r>
            <a:r>
              <a:rPr lang="en-US" sz="2400" b="0" i="0" u="none" strike="noStrike" baseline="0" dirty="0">
                <a:latin typeface="NimbusRomNo9L-Regu"/>
              </a:rPr>
              <a:t> Mean = </a:t>
            </a:r>
            <a:r>
              <a:rPr lang="en-US" sz="2400" b="1" i="0" u="none" strike="noStrike" baseline="0" dirty="0">
                <a:latin typeface="NimbusRomNo9L-Regu"/>
              </a:rPr>
              <a:t>01:08</a:t>
            </a:r>
            <a:r>
              <a:rPr lang="en-US" sz="2400" b="0" i="0" u="none" strike="noStrike" baseline="0" dirty="0">
                <a:latin typeface="NimbusRomNo9L-Regu"/>
              </a:rPr>
              <a:t>, </a:t>
            </a:r>
            <a:r>
              <a:rPr lang="en-US" sz="2400" i="0" dirty="0" err="1">
                <a:effectLst/>
                <a:latin typeface="Arial" panose="020B0604020202020204" pitchFamily="34" charset="0"/>
              </a:rPr>
              <a:t>StdDev</a:t>
            </a:r>
            <a:r>
              <a:rPr lang="en-US" sz="2400" i="0" dirty="0">
                <a:effectLst/>
                <a:latin typeface="Arial" panose="020B0604020202020204" pitchFamily="34" charset="0"/>
              </a:rPr>
              <a:t>: 81.457</a:t>
            </a:r>
            <a:r>
              <a:rPr lang="en-US" sz="2400" b="0" i="0" u="none" strike="noStrike" baseline="0" dirty="0">
                <a:latin typeface="NimbusRomNo9L-Regu"/>
              </a:rPr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NimbusRomNo9L-Regu"/>
              </a:rPr>
              <a:t>[N=30] Mean = </a:t>
            </a:r>
            <a:r>
              <a:rPr lang="en-US" sz="2400" b="1" i="0" u="none" strike="noStrike" baseline="0" dirty="0">
                <a:latin typeface="NimbusRomNo9L-Regu"/>
              </a:rPr>
              <a:t>01:00</a:t>
            </a:r>
            <a:r>
              <a:rPr lang="en-US" sz="2400" b="0" i="0" u="none" strike="noStrike" baseline="0" dirty="0">
                <a:latin typeface="NimbusRomNo9L-Regu"/>
              </a:rPr>
              <a:t>, </a:t>
            </a:r>
            <a:r>
              <a:rPr lang="en-US" sz="2400" i="0" dirty="0" err="1">
                <a:effectLst/>
                <a:latin typeface="Arial" panose="020B0604020202020204" pitchFamily="34" charset="0"/>
              </a:rPr>
              <a:t>StdDev</a:t>
            </a:r>
            <a:r>
              <a:rPr lang="en-US" sz="2400" i="0" dirty="0">
                <a:effectLst/>
                <a:latin typeface="Arial" panose="020B0604020202020204" pitchFamily="34" charset="0"/>
              </a:rPr>
              <a:t>: 59.830</a:t>
            </a:r>
            <a:r>
              <a:rPr lang="en-US" sz="2400" b="0" i="0" u="none" strike="noStrike" baseline="0" dirty="0">
                <a:latin typeface="NimbusRomNo9L-Regu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45238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01A15-CCFB-48BE-9672-F0319283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7.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Results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 – Selected Shop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CAE843-E28F-494D-A696-31255B4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CF8F1A-76EB-494C-B396-24C1CEB8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28</a:t>
            </a:fld>
            <a:endParaRPr lang="en-US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C07A4D5-7923-410A-9065-56D63E8AC774}"/>
              </a:ext>
            </a:extLst>
          </p:cNvPr>
          <p:cNvSpPr txBox="1"/>
          <p:nvPr/>
        </p:nvSpPr>
        <p:spPr>
          <a:xfrm>
            <a:off x="464953" y="1052736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NimbusRomNo9L-Regu"/>
              </a:rPr>
              <a:t>(N=21, 70%) </a:t>
            </a:r>
            <a:r>
              <a:rPr lang="en-US" sz="2000" i="0" u="none" strike="noStrike" baseline="0" dirty="0">
                <a:latin typeface="NimbusRomNo9L-Regu"/>
              </a:rPr>
              <a:t>opted for detour to </a:t>
            </a:r>
            <a:r>
              <a:rPr lang="en-US" sz="2000" b="1" i="0" u="none" strike="noStrike" baseline="0" dirty="0">
                <a:latin typeface="NimbusRomNo9L-Regu"/>
              </a:rPr>
              <a:t>level 3 </a:t>
            </a:r>
            <a:r>
              <a:rPr lang="de-DE" sz="2000" i="0" u="none" strike="noStrike" baseline="0" dirty="0" err="1">
                <a:latin typeface="NimbusRomNo9L-Regu"/>
              </a:rPr>
              <a:t>shop</a:t>
            </a:r>
            <a:r>
              <a:rPr lang="de-DE" sz="2000" i="0" u="none" strike="noStrike" baseline="0" dirty="0">
                <a:latin typeface="NimbusRomNo9L-Regu"/>
              </a:rPr>
              <a:t> </a:t>
            </a:r>
            <a:r>
              <a:rPr lang="de-DE" sz="2000" b="1" i="0" u="none" strike="noStrike" baseline="0" dirty="0">
                <a:latin typeface="NimbusRomNo9L-Regu"/>
              </a:rPr>
              <a:t>"Café im </a:t>
            </a:r>
            <a:r>
              <a:rPr lang="de-DE" sz="2000" b="1" i="0" u="none" strike="noStrike" baseline="0" dirty="0" err="1">
                <a:latin typeface="NimbusRomNo9L-Regu"/>
              </a:rPr>
              <a:t>Vorhoelzer</a:t>
            </a:r>
            <a:r>
              <a:rPr lang="de-DE" sz="2000" b="1" i="0" u="none" strike="noStrike" baseline="0" dirty="0">
                <a:latin typeface="NimbusRomNo9L-Regu"/>
              </a:rPr>
              <a:t> Forum„ </a:t>
            </a:r>
            <a:r>
              <a:rPr lang="de-DE" sz="2000" i="0" u="none" strike="noStrike" baseline="0" dirty="0">
                <a:latin typeface="NimbusRomNo9L-Regu"/>
              </a:rPr>
              <a:t>(</a:t>
            </a:r>
            <a:r>
              <a:rPr lang="en-US" sz="2000" i="0" u="none" strike="noStrike" baseline="0" dirty="0">
                <a:latin typeface="NimbusRomNo9L-Regu"/>
              </a:rPr>
              <a:t>closest to the destination address, route is mostly identical)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NimbusRomNo9L-Regu"/>
              </a:rPr>
              <a:t>FT</a:t>
            </a:r>
            <a:r>
              <a:rPr lang="en-US" sz="2000" dirty="0">
                <a:latin typeface="NimbusRomNo9L-Regu"/>
              </a:rPr>
              <a:t> predominantly chose the </a:t>
            </a:r>
            <a:r>
              <a:rPr lang="en-US" sz="2000" b="1" dirty="0">
                <a:latin typeface="NimbusRomNo9L-Regu"/>
              </a:rPr>
              <a:t>further</a:t>
            </a:r>
            <a:r>
              <a:rPr lang="en-US" sz="2000" dirty="0">
                <a:latin typeface="NimbusRomNo9L-Regu"/>
              </a:rPr>
              <a:t> shop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NimbusRomNo9L-Regu"/>
              </a:rPr>
              <a:t>ST</a:t>
            </a:r>
            <a:r>
              <a:rPr lang="en-US" sz="2000" dirty="0">
                <a:latin typeface="NimbusRomNo9L-Regu"/>
              </a:rPr>
              <a:t> predominantly chose the </a:t>
            </a:r>
            <a:r>
              <a:rPr lang="en-US" sz="2000" b="1" dirty="0">
                <a:latin typeface="NimbusRomNo9L-Regu"/>
              </a:rPr>
              <a:t>closer</a:t>
            </a:r>
            <a:r>
              <a:rPr lang="en-US" sz="2000" dirty="0">
                <a:latin typeface="NimbusRomNo9L-Regu"/>
              </a:rPr>
              <a:t> shop</a:t>
            </a:r>
            <a:endParaRPr lang="en-US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CE2D0EF-B267-4E84-854F-ABADD962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56188"/>
            <a:ext cx="4525515" cy="279309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6B6F03-8684-4880-A228-97789CFF4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152" y="3068960"/>
            <a:ext cx="4666847" cy="288032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E41F632-237A-4CEF-BEDC-7692A1B52CF3}"/>
              </a:ext>
            </a:extLst>
          </p:cNvPr>
          <p:cNvSpPr txBox="1"/>
          <p:nvPr/>
        </p:nvSpPr>
        <p:spPr>
          <a:xfrm>
            <a:off x="1763688" y="2743242"/>
            <a:ext cx="466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= </a:t>
            </a:r>
            <a:r>
              <a:rPr lang="de-DE" dirty="0" err="1"/>
              <a:t>closer</a:t>
            </a:r>
            <a:r>
              <a:rPr lang="de-DE" dirty="0"/>
              <a:t>                           = </a:t>
            </a:r>
            <a:r>
              <a:rPr lang="de-DE" dirty="0" err="1"/>
              <a:t>further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E6B4A38-D807-49FE-A152-319CF5ECF9EF}"/>
              </a:ext>
            </a:extLst>
          </p:cNvPr>
          <p:cNvSpPr/>
          <p:nvPr/>
        </p:nvSpPr>
        <p:spPr>
          <a:xfrm>
            <a:off x="2965056" y="2844640"/>
            <a:ext cx="360040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DD0E71B-3CBB-44BB-853D-1BB4880247B7}"/>
              </a:ext>
            </a:extLst>
          </p:cNvPr>
          <p:cNvSpPr/>
          <p:nvPr/>
        </p:nvSpPr>
        <p:spPr>
          <a:xfrm>
            <a:off x="5076056" y="2841651"/>
            <a:ext cx="360040" cy="216024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017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01A15-CCFB-48BE-9672-F0319283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7.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Results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 - Trust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CAE843-E28F-494D-A696-31255B4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CF8F1A-76EB-494C-B396-24C1CEB8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29</a:t>
            </a:fld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F829F6B-C531-425A-849C-7B5463C99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" t="3706" r="2396" b="4682"/>
          <a:stretch/>
        </p:blipFill>
        <p:spPr>
          <a:xfrm>
            <a:off x="-53523" y="3284984"/>
            <a:ext cx="4620513" cy="302433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D0AD651-030F-4197-AC5E-F3B17FA58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1" t="3518" r="4449" b="5139"/>
          <a:stretch/>
        </p:blipFill>
        <p:spPr>
          <a:xfrm>
            <a:off x="4469350" y="3284984"/>
            <a:ext cx="4711162" cy="3024336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EAEB235-A74D-4616-9899-AE59613703A3}"/>
              </a:ext>
            </a:extLst>
          </p:cNvPr>
          <p:cNvSpPr txBox="1"/>
          <p:nvPr/>
        </p:nvSpPr>
        <p:spPr>
          <a:xfrm>
            <a:off x="1475656" y="298766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Baseline Trust T0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E8B8C51-6937-4BF0-A3D1-9CF50122FBCB}"/>
              </a:ext>
            </a:extLst>
          </p:cNvPr>
          <p:cNvSpPr txBox="1"/>
          <p:nvPr/>
        </p:nvSpPr>
        <p:spPr>
          <a:xfrm>
            <a:off x="6372200" y="298766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Trust T1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4706D21-11B5-4B00-AF8D-3B62730FB419}"/>
              </a:ext>
            </a:extLst>
          </p:cNvPr>
          <p:cNvSpPr txBox="1"/>
          <p:nvPr/>
        </p:nvSpPr>
        <p:spPr>
          <a:xfrm>
            <a:off x="457200" y="1196752"/>
            <a:ext cx="4109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FT-T0:</a:t>
            </a:r>
            <a:r>
              <a:rPr lang="en-US" sz="1800" b="0" i="0" u="none" strike="noStrike" baseline="0" dirty="0">
                <a:latin typeface="NimbusRomNo9L-Regu"/>
              </a:rPr>
              <a:t> Mean = </a:t>
            </a:r>
            <a:r>
              <a:rPr lang="en-US" sz="1800" b="1" i="0" u="none" strike="noStrike" baseline="0" dirty="0">
                <a:latin typeface="NimbusRomNo9L-Regu"/>
              </a:rPr>
              <a:t>4.37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StdDev</a:t>
            </a:r>
            <a:r>
              <a:rPr lang="en-US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= 0.965</a:t>
            </a: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FT-T1: </a:t>
            </a:r>
            <a:r>
              <a:rPr lang="en-US" sz="1800" b="0" i="0" u="none" strike="noStrike" baseline="0" dirty="0">
                <a:latin typeface="NimbusRomNo9L-Regu"/>
              </a:rPr>
              <a:t>Mean = </a:t>
            </a:r>
            <a:r>
              <a:rPr lang="en-US" sz="1800" b="1" i="0" u="none" strike="noStrike" baseline="0" dirty="0">
                <a:latin typeface="NimbusRomNo9L-Regu"/>
              </a:rPr>
              <a:t>5.83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StdDev</a:t>
            </a:r>
            <a:r>
              <a:rPr lang="en-US" sz="1800" b="0" i="0" u="none" strike="noStrike" baseline="0" dirty="0">
                <a:latin typeface="NimbusRomNo9L-Regu"/>
              </a:rPr>
              <a:t> = 0.748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ST-T0:</a:t>
            </a:r>
            <a:r>
              <a:rPr lang="en-US" sz="1800" b="0" i="0" u="none" strike="noStrike" baseline="0" dirty="0">
                <a:latin typeface="NimbusRomNo9L-Regu"/>
              </a:rPr>
              <a:t> Mean = </a:t>
            </a:r>
            <a:r>
              <a:rPr lang="en-US" sz="1800" b="1" i="0" u="none" strike="noStrike" baseline="0" dirty="0">
                <a:latin typeface="NimbusRomNo9L-Regu"/>
              </a:rPr>
              <a:t>4.88</a:t>
            </a:r>
            <a:r>
              <a:rPr lang="en-US" sz="1800" b="0" i="0" u="none" strike="noStrike" baseline="0" dirty="0">
                <a:latin typeface="NimbusRomNo9L-Regu"/>
              </a:rPr>
              <a:t>,StdDev = 0.724</a:t>
            </a: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ST-T1</a:t>
            </a:r>
            <a:r>
              <a:rPr lang="en-US" dirty="0">
                <a:latin typeface="NimbusRomNo9L-Regu"/>
              </a:rPr>
              <a:t>: </a:t>
            </a:r>
            <a:r>
              <a:rPr lang="en-US" sz="1800" b="0" i="0" u="none" strike="noStrike" baseline="0" dirty="0">
                <a:latin typeface="NimbusRomNo9L-Regu"/>
              </a:rPr>
              <a:t>Mean= </a:t>
            </a:r>
            <a:r>
              <a:rPr lang="en-US" sz="1800" b="1" i="0" u="none" strike="noStrike" baseline="0" dirty="0">
                <a:latin typeface="NimbusRomNo9L-Regu"/>
              </a:rPr>
              <a:t>5.8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StdDev</a:t>
            </a:r>
            <a:r>
              <a:rPr lang="en-US" sz="1800" b="0" i="0" u="none" strike="noStrike" baseline="0" dirty="0">
                <a:latin typeface="NimbusRomNo9L-Regu"/>
              </a:rPr>
              <a:t> = 0.752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AF7313-22E6-4631-BFE4-DD0572F12CB8}"/>
              </a:ext>
            </a:extLst>
          </p:cNvPr>
          <p:cNvSpPr txBox="1"/>
          <p:nvPr/>
        </p:nvSpPr>
        <p:spPr>
          <a:xfrm>
            <a:off x="4566990" y="1574212"/>
            <a:ext cx="395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latin typeface="NimbusRomNo9L-Regu"/>
              </a:rPr>
              <a:t>T0-[n=30]: </a:t>
            </a:r>
            <a:r>
              <a:rPr lang="en-US" sz="1800" b="0" i="0" u="none" strike="noStrike" baseline="0" dirty="0">
                <a:latin typeface="NimbusRomNo9L-Regu"/>
              </a:rPr>
              <a:t>Mean = </a:t>
            </a:r>
            <a:r>
              <a:rPr lang="en-US" sz="1800" b="1" i="0" u="none" strike="noStrike" baseline="0" dirty="0">
                <a:latin typeface="NimbusRomNo9L-Regu"/>
              </a:rPr>
              <a:t>4.63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StdDev</a:t>
            </a:r>
            <a:r>
              <a:rPr lang="en-US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= 0.877</a:t>
            </a:r>
          </a:p>
          <a:p>
            <a:r>
              <a:rPr lang="en-US" sz="1800" b="1" i="0" u="none" strike="noStrike" baseline="0" dirty="0">
                <a:latin typeface="NimbusRomNo9L-Regu"/>
              </a:rPr>
              <a:t>T1-[n=30]: </a:t>
            </a:r>
            <a:r>
              <a:rPr lang="en-US" sz="1800" b="0" i="0" u="none" strike="noStrike" baseline="0" dirty="0">
                <a:latin typeface="NimbusRomNo9L-Regu"/>
              </a:rPr>
              <a:t>Mean = </a:t>
            </a:r>
            <a:r>
              <a:rPr lang="en-US" sz="1800" b="1" i="0" u="none" strike="noStrike" baseline="0" dirty="0">
                <a:latin typeface="NimbusRomNo9L-Regu"/>
              </a:rPr>
              <a:t>5.82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StdDev</a:t>
            </a:r>
            <a:r>
              <a:rPr lang="en-US" sz="1800" b="0" i="0" u="none" strike="noStrike" baseline="0" dirty="0">
                <a:latin typeface="NimbusRomNo9L-Regu"/>
              </a:rPr>
              <a:t> = 0.746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593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</p:spPr>
        <p:txBody>
          <a:bodyPr>
            <a:normAutofit/>
          </a:bodyPr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1.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Introduction</a:t>
            </a:r>
            <a:endParaRPr lang="en-US" dirty="0">
              <a:latin typeface="LMU SabonNext Demi (Überschriften)"/>
              <a:cs typeface="Arial" panose="020B0604020202020204" pitchFamily="34" charset="0"/>
            </a:endParaRPr>
          </a:p>
        </p:txBody>
      </p:sp>
      <p:pic>
        <p:nvPicPr>
          <p:cNvPr id="3" name="Grafik 2" descr="Ein Bild, das Auto, Person, drinnen, Flugzeug enthält.&#10;&#10;Automatisch generierte Beschreibung">
            <a:extLst>
              <a:ext uri="{FF2B5EF4-FFF2-40B4-BE49-F238E27FC236}">
                <a16:creationId xmlns:a16="http://schemas.microsoft.com/office/drawing/2014/main" id="{CC18A84A-4CDB-42C4-94A8-2CC1A6614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39" y="2259576"/>
            <a:ext cx="6651221" cy="39890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86DDC24-A349-452A-B596-F291A1A4EB95}"/>
              </a:ext>
            </a:extLst>
          </p:cNvPr>
          <p:cNvSpPr txBox="1"/>
          <p:nvPr/>
        </p:nvSpPr>
        <p:spPr>
          <a:xfrm>
            <a:off x="1185825" y="6237892"/>
            <a:ext cx="7228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https://s3-prod-europe.autonews.com/s3fs-public/Volvo%20AV.jpg</a:t>
            </a:r>
            <a:endParaRPr lang="en-US" sz="8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34117BF-3D5B-48F8-A30A-9BCB0EAD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7F38F9-FE7D-4A88-9D78-268A00D1F962}"/>
              </a:ext>
            </a:extLst>
          </p:cNvPr>
          <p:cNvSpPr txBox="1"/>
          <p:nvPr/>
        </p:nvSpPr>
        <p:spPr>
          <a:xfrm>
            <a:off x="481568" y="1136191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In </a:t>
            </a:r>
            <a:r>
              <a:rPr lang="de-DE" sz="2000" b="1" dirty="0" err="1"/>
              <a:t>autonomous</a:t>
            </a:r>
            <a:r>
              <a:rPr lang="de-DE" sz="2000" b="1" dirty="0"/>
              <a:t> </a:t>
            </a:r>
            <a:r>
              <a:rPr lang="de-DE" sz="2000" b="1" dirty="0" err="1"/>
              <a:t>vehicles</a:t>
            </a:r>
            <a:r>
              <a:rPr lang="de-DE" sz="2000" b="1" dirty="0"/>
              <a:t> </a:t>
            </a:r>
            <a:r>
              <a:rPr lang="de-DE" sz="2000" dirty="0"/>
              <a:t>(</a:t>
            </a:r>
            <a:r>
              <a:rPr lang="de-DE" sz="2000" b="1" dirty="0"/>
              <a:t>AV</a:t>
            </a:r>
            <a:r>
              <a:rPr lang="de-DE" sz="2000" dirty="0"/>
              <a:t>) </a:t>
            </a:r>
            <a:r>
              <a:rPr lang="de-DE" sz="2000" dirty="0" err="1"/>
              <a:t>passengers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…</a:t>
            </a:r>
            <a:r>
              <a:rPr lang="de-DE" sz="2000" dirty="0" err="1"/>
              <a:t>engage</a:t>
            </a:r>
            <a:r>
              <a:rPr lang="de-DE" sz="2000" b="1" dirty="0"/>
              <a:t> </a:t>
            </a:r>
            <a:r>
              <a:rPr lang="de-DE" sz="2000" dirty="0"/>
              <a:t>in </a:t>
            </a:r>
            <a:r>
              <a:rPr lang="de-DE" sz="2000" b="1" dirty="0"/>
              <a:t>non-</a:t>
            </a:r>
            <a:r>
              <a:rPr lang="de-DE" sz="2000" b="1" dirty="0" err="1"/>
              <a:t>driving</a:t>
            </a:r>
            <a:r>
              <a:rPr lang="de-DE" sz="2000" b="1" dirty="0"/>
              <a:t> </a:t>
            </a:r>
            <a:r>
              <a:rPr lang="de-DE" sz="2000" b="1" dirty="0" err="1"/>
              <a:t>related</a:t>
            </a:r>
            <a:r>
              <a:rPr lang="de-DE" sz="2000" b="1" dirty="0"/>
              <a:t> </a:t>
            </a:r>
            <a:r>
              <a:rPr lang="de-DE" sz="2000" b="1" dirty="0" err="1"/>
              <a:t>activities</a:t>
            </a:r>
            <a:r>
              <a:rPr lang="de-DE" sz="2000" b="1" dirty="0"/>
              <a:t> </a:t>
            </a:r>
            <a:r>
              <a:rPr lang="de-DE" sz="2000" dirty="0"/>
              <a:t>(</a:t>
            </a:r>
            <a:r>
              <a:rPr lang="de-DE" sz="2000" b="1" dirty="0"/>
              <a:t>NDRA</a:t>
            </a:r>
            <a:r>
              <a:rPr lang="de-DE" sz="2000" dirty="0"/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…</a:t>
            </a:r>
            <a:r>
              <a:rPr lang="de-DE" sz="2000" dirty="0" err="1"/>
              <a:t>react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b="1" dirty="0"/>
              <a:t>non-</a:t>
            </a:r>
            <a:r>
              <a:rPr lang="de-DE" sz="2000" b="1" dirty="0" err="1"/>
              <a:t>critital</a:t>
            </a:r>
            <a:r>
              <a:rPr lang="de-DE" sz="2000" b="1" dirty="0"/>
              <a:t> </a:t>
            </a:r>
            <a:r>
              <a:rPr lang="de-DE" sz="2000" b="1" dirty="0" err="1"/>
              <a:t>spontaneous</a:t>
            </a:r>
            <a:r>
              <a:rPr lang="de-DE" sz="2000" b="1" dirty="0"/>
              <a:t> </a:t>
            </a:r>
            <a:r>
              <a:rPr lang="de-DE" sz="2000" b="1" dirty="0" err="1"/>
              <a:t>situations</a:t>
            </a:r>
            <a:r>
              <a:rPr lang="de-DE" sz="2000" b="1" dirty="0"/>
              <a:t> </a:t>
            </a:r>
            <a:r>
              <a:rPr lang="de-DE" sz="2000" dirty="0"/>
              <a:t>(</a:t>
            </a:r>
            <a:r>
              <a:rPr lang="de-DE" sz="2000" b="1" dirty="0"/>
              <a:t>NCSS</a:t>
            </a:r>
            <a:r>
              <a:rPr lang="de-DE" sz="2000" dirty="0"/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38C0636-C7DB-497A-A16F-91795BF7451C}"/>
              </a:ext>
            </a:extLst>
          </p:cNvPr>
          <p:cNvSpPr txBox="1"/>
          <p:nvPr/>
        </p:nvSpPr>
        <p:spPr>
          <a:xfrm>
            <a:off x="6772761" y="1489265"/>
            <a:ext cx="23150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err="1">
                <a:latin typeface="+mj-lt"/>
              </a:rPr>
              <a:t>Papersource</a:t>
            </a:r>
            <a:r>
              <a:rPr lang="en-US" sz="500" dirty="0">
                <a:latin typeface="+mj-lt"/>
              </a:rPr>
              <a:t>: </a:t>
            </a:r>
            <a:r>
              <a:rPr lang="de-DE" sz="500" dirty="0">
                <a:latin typeface="Segoe UI" panose="020B0502040204020203" pitchFamily="34" charset="0"/>
                <a:hlinkClick r:id="rId5"/>
              </a:rPr>
              <a:t>https://link.springer.com/article/10.1007/s42154-019-00087-9</a:t>
            </a:r>
            <a:endParaRPr lang="en-US" sz="500" dirty="0">
              <a:latin typeface="+mj-lt"/>
            </a:endParaRPr>
          </a:p>
          <a:p>
            <a:r>
              <a:rPr lang="en-US" sz="500" dirty="0" err="1">
                <a:latin typeface="+mj-lt"/>
              </a:rPr>
              <a:t>Terken</a:t>
            </a:r>
            <a:r>
              <a:rPr lang="en-US" sz="500" b="0" i="0" strike="noStrike" dirty="0">
                <a:effectLst/>
                <a:latin typeface="+mj-lt"/>
              </a:rPr>
              <a:t>, 2020; Toward Shared Control Between Automated Vehicles and Users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F42FD3C-EE15-4437-A428-A1372CE05CD7}"/>
              </a:ext>
            </a:extLst>
          </p:cNvPr>
          <p:cNvSpPr txBox="1"/>
          <p:nvPr/>
        </p:nvSpPr>
        <p:spPr>
          <a:xfrm>
            <a:off x="6772761" y="1850182"/>
            <a:ext cx="237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0" i="0" strike="noStrike" dirty="0" err="1">
                <a:effectLst/>
                <a:latin typeface="+mj-lt"/>
              </a:rPr>
              <a:t>Papersource</a:t>
            </a:r>
            <a:r>
              <a:rPr lang="en-US" sz="500" b="0" i="0" strike="noStrike" dirty="0">
                <a:effectLst/>
                <a:latin typeface="+mj-lt"/>
              </a:rPr>
              <a:t>: </a:t>
            </a:r>
            <a:r>
              <a:rPr lang="de-DE" sz="500" dirty="0">
                <a:latin typeface="Segoe UI" panose="020B0502040204020203" pitchFamily="34" charset="0"/>
                <a:hlinkClick r:id="rId6"/>
              </a:rPr>
              <a:t>https://doi-org.emedien.ub.uni-muenchen.de/10.1145/3409120.3410652</a:t>
            </a:r>
            <a:r>
              <a:rPr lang="de-DE" sz="500" dirty="0">
                <a:latin typeface="Segoe UI" panose="020B0502040204020203" pitchFamily="34" charset="0"/>
              </a:rPr>
              <a:t> </a:t>
            </a:r>
          </a:p>
          <a:p>
            <a:r>
              <a:rPr lang="en-US" sz="500" b="0" i="0" strike="noStrike" dirty="0">
                <a:effectLst/>
                <a:latin typeface="+mj-lt"/>
              </a:rPr>
              <a:t> Wang, 2020</a:t>
            </a:r>
            <a:r>
              <a:rPr lang="en-US" sz="500" dirty="0">
                <a:latin typeface="+mj-lt"/>
              </a:rPr>
              <a:t>; “Watch out!”: Prediction-Level Intervention for Automated Driving</a:t>
            </a:r>
          </a:p>
          <a:p>
            <a:endParaRPr lang="en-US" sz="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023918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EF2319A-536B-4C37-80A2-0B9A9DD4C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" t="3378" b="3317"/>
          <a:stretch/>
        </p:blipFill>
        <p:spPr>
          <a:xfrm>
            <a:off x="135785" y="1076712"/>
            <a:ext cx="8872429" cy="53036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601A15-CCFB-48BE-9672-F0319283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7.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Results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 - Trust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CAE843-E28F-494D-A696-31255B4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CF8F1A-76EB-494C-B396-24C1CEB8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30</a:t>
            </a:fld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E8B8C51-6937-4BF0-A3D1-9CF50122FBCB}"/>
              </a:ext>
            </a:extLst>
          </p:cNvPr>
          <p:cNvSpPr txBox="1"/>
          <p:nvPr/>
        </p:nvSpPr>
        <p:spPr>
          <a:xfrm>
            <a:off x="683568" y="3861048"/>
            <a:ext cx="8892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Level 1 </a:t>
            </a:r>
            <a:r>
              <a:rPr lang="de-DE" dirty="0"/>
              <a:t>– simple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rating</a:t>
            </a:r>
            <a:endParaRPr lang="de-DE" dirty="0"/>
          </a:p>
          <a:p>
            <a:r>
              <a:rPr lang="en-US" sz="1800" b="1" i="0" u="none" strike="noStrike" baseline="0" dirty="0">
                <a:latin typeface="NimbusRomNo9L-Regu"/>
              </a:rPr>
              <a:t>1-T1</a:t>
            </a:r>
            <a:r>
              <a:rPr lang="en-US" sz="1800" b="0" i="0" u="none" strike="noStrike" baseline="0" dirty="0">
                <a:latin typeface="NimbusRomNo9L-Regu"/>
              </a:rPr>
              <a:t> Mean = </a:t>
            </a:r>
            <a:r>
              <a:rPr lang="en-US" sz="1800" b="1" i="0" u="none" strike="noStrike" baseline="0" dirty="0">
                <a:latin typeface="NimbusRomNo9L-Regu"/>
              </a:rPr>
              <a:t>5.99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StdDev</a:t>
            </a:r>
            <a:r>
              <a:rPr lang="en-US" sz="1800" b="0" i="0" u="none" strike="noStrike" baseline="0" dirty="0">
                <a:latin typeface="NimbusRomNo9L-Regu"/>
              </a:rPr>
              <a:t> = 0.619</a:t>
            </a:r>
          </a:p>
          <a:p>
            <a:endParaRPr lang="en-US" dirty="0">
              <a:latin typeface="NimbusRomNo9L-Regu"/>
            </a:endParaRPr>
          </a:p>
          <a:p>
            <a:r>
              <a:rPr lang="en-US" b="1" dirty="0"/>
              <a:t>Level 3 </a:t>
            </a:r>
            <a:r>
              <a:rPr lang="en-US" dirty="0"/>
              <a:t>– complex second highest rating</a:t>
            </a: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3-T1 </a:t>
            </a:r>
            <a:r>
              <a:rPr lang="en-US" sz="1800" b="0" i="0" u="none" strike="noStrike" baseline="0" dirty="0">
                <a:latin typeface="NimbusRomNo9L-Regu"/>
              </a:rPr>
              <a:t>Mean = </a:t>
            </a:r>
            <a:r>
              <a:rPr lang="en-US" sz="1800" b="1" i="0" u="none" strike="noStrike" baseline="0" dirty="0">
                <a:latin typeface="NimbusRomNo9L-Regu"/>
              </a:rPr>
              <a:t>5.76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StdDev</a:t>
            </a:r>
            <a:r>
              <a:rPr lang="en-US" sz="1800" b="0" i="0" u="none" strike="noStrike" baseline="0" dirty="0">
                <a:latin typeface="NimbusRomNo9L-Regu"/>
              </a:rPr>
              <a:t> = 0.909</a:t>
            </a:r>
          </a:p>
          <a:p>
            <a:pPr algn="l"/>
            <a:endParaRPr lang="en-US" dirty="0">
              <a:latin typeface="NimbusRomNo9L-Regu"/>
            </a:endParaRPr>
          </a:p>
          <a:p>
            <a:pPr algn="l"/>
            <a:r>
              <a:rPr lang="en-US" b="1" dirty="0">
                <a:latin typeface="NimbusRomNo9L-Regu"/>
              </a:rPr>
              <a:t>Level 2 </a:t>
            </a:r>
            <a:r>
              <a:rPr lang="en-US" dirty="0">
                <a:latin typeface="NimbusRomNo9L-Regu"/>
              </a:rPr>
              <a:t>– medium in last place </a:t>
            </a: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2-T1</a:t>
            </a:r>
            <a:r>
              <a:rPr lang="en-US" sz="1800" b="0" i="0" u="none" strike="noStrike" baseline="0" dirty="0">
                <a:latin typeface="NimbusRomNo9L-Regu"/>
              </a:rPr>
              <a:t> Mean = </a:t>
            </a:r>
            <a:r>
              <a:rPr lang="en-US" sz="1800" b="1" i="0" u="none" strike="noStrike" baseline="0" dirty="0">
                <a:latin typeface="NimbusRomNo9L-Regu"/>
              </a:rPr>
              <a:t>5.7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StdDev</a:t>
            </a:r>
            <a:r>
              <a:rPr lang="en-US" sz="1800" b="0" i="0" u="none" strike="noStrike" baseline="0" dirty="0">
                <a:latin typeface="NimbusRomNo9L-Regu"/>
              </a:rPr>
              <a:t> = 0.672).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811920-6A7D-4BE7-9164-872964B83925}"/>
              </a:ext>
            </a:extLst>
          </p:cNvPr>
          <p:cNvSpPr txBox="1"/>
          <p:nvPr/>
        </p:nvSpPr>
        <p:spPr>
          <a:xfrm>
            <a:off x="4716016" y="3573016"/>
            <a:ext cx="35283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Interview </a:t>
            </a:r>
            <a:r>
              <a:rPr lang="de-DE" dirty="0" err="1"/>
              <a:t>rating</a:t>
            </a:r>
            <a:r>
              <a:rPr lang="de-DE" dirty="0"/>
              <a:t>:</a:t>
            </a: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Level 3 </a:t>
            </a:r>
            <a:r>
              <a:rPr lang="en-US" sz="1800" b="0" i="0" u="none" strike="noStrike" baseline="0" dirty="0">
                <a:latin typeface="NimbusRomNo9L-Regu"/>
              </a:rPr>
              <a:t>ranked highest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 (n=21 [</a:t>
            </a:r>
            <a:r>
              <a:rPr lang="en-US" sz="1800" b="1" i="0" u="none" strike="noStrike" baseline="0" dirty="0">
                <a:latin typeface="NimbusRomNo9L-Regu"/>
              </a:rPr>
              <a:t>70%</a:t>
            </a:r>
            <a:r>
              <a:rPr lang="en-US" sz="1800" b="0" i="0" u="none" strike="noStrike" baseline="0" dirty="0">
                <a:latin typeface="NimbusRomNo9L-Regu"/>
              </a:rPr>
              <a:t>]; FT=11, ST=10)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Level 1 </a:t>
            </a:r>
            <a:r>
              <a:rPr lang="en-US" sz="1800" b="0" i="0" u="none" strike="noStrike" baseline="0" dirty="0">
                <a:latin typeface="NimbusRomNo9L-Regu"/>
              </a:rPr>
              <a:t>second ranking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(n=15 [</a:t>
            </a:r>
            <a:r>
              <a:rPr lang="en-US" sz="1800" b="1" i="0" u="none" strike="noStrike" baseline="0" dirty="0">
                <a:latin typeface="NimbusRomNo9L-Regu"/>
              </a:rPr>
              <a:t>50%</a:t>
            </a:r>
            <a:r>
              <a:rPr lang="en-US" sz="1800" b="0" i="0" u="none" strike="noStrike" baseline="0" dirty="0">
                <a:latin typeface="NimbusRomNo9L-Regu"/>
              </a:rPr>
              <a:t>]; FT=9, ST=6)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Level 2 </a:t>
            </a:r>
            <a:r>
              <a:rPr lang="en-US" sz="1800" b="0" i="0" u="none" strike="noStrike" baseline="0" dirty="0">
                <a:latin typeface="NimbusRomNo9L-Regu"/>
              </a:rPr>
              <a:t>lowest ranking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(n=14 [</a:t>
            </a:r>
            <a:r>
              <a:rPr lang="en-US" sz="1800" b="1" i="0" u="none" strike="noStrike" baseline="0" dirty="0">
                <a:latin typeface="NimbusRomNo9L-Regu"/>
              </a:rPr>
              <a:t>46.67%</a:t>
            </a:r>
            <a:r>
              <a:rPr lang="en-US" sz="1800" b="0" i="0" u="none" strike="noStrike" baseline="0" dirty="0">
                <a:latin typeface="NimbusRomNo9L-Regu"/>
              </a:rPr>
              <a:t>]; FT=9, ST=5)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561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01A15-CCFB-48BE-9672-F0319283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7.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Results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 - Usability 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04587E9-D673-42BE-ADEA-7594E8302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 b="3748"/>
          <a:stretch/>
        </p:blipFill>
        <p:spPr>
          <a:xfrm>
            <a:off x="484263" y="1700807"/>
            <a:ext cx="8175473" cy="468052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CAE843-E28F-494D-A696-31255B4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CF8F1A-76EB-494C-B396-24C1CEB8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AD4382-720C-4A59-8D1E-CD5847FD37B5}"/>
              </a:ext>
            </a:extLst>
          </p:cNvPr>
          <p:cNvSpPr txBox="1"/>
          <p:nvPr/>
        </p:nvSpPr>
        <p:spPr>
          <a:xfrm>
            <a:off x="484263" y="1052736"/>
            <a:ext cx="820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Overall score = </a:t>
            </a:r>
            <a:r>
              <a:rPr lang="en-US" sz="1800" b="1" i="0" u="none" strike="noStrike" baseline="0" dirty="0">
                <a:latin typeface="NimbusRomNo9L-Regu"/>
              </a:rPr>
              <a:t>75.38</a:t>
            </a:r>
            <a:r>
              <a:rPr lang="en-US" sz="1800" b="0" i="0" u="none" strike="noStrike" baseline="0" dirty="0">
                <a:latin typeface="NimbusRomNo9L-Regu"/>
              </a:rPr>
              <a:t> on a scale of 100, r=0.7538, </a:t>
            </a:r>
            <a:r>
              <a:rPr lang="en-US" sz="1800" b="0" i="0" u="none" strike="noStrike" baseline="0" dirty="0" err="1">
                <a:latin typeface="NimbusRomNo9L-Regu"/>
              </a:rPr>
              <a:t>StdDev</a:t>
            </a:r>
            <a:r>
              <a:rPr lang="en-US" sz="1800" b="0" i="0" u="none" strike="noStrike" baseline="0" dirty="0">
                <a:latin typeface="NimbusRomNo9L-Regu"/>
              </a:rPr>
              <a:t> = 15.619)</a:t>
            </a:r>
          </a:p>
          <a:p>
            <a:r>
              <a:rPr lang="en-US" dirty="0" err="1">
                <a:latin typeface="NimbusRomNo9L-Regu"/>
              </a:rPr>
              <a:t>N</a:t>
            </a:r>
            <a:r>
              <a:rPr lang="en-US" sz="1800" b="0" i="0" u="none" strike="noStrike" baseline="0" dirty="0" err="1">
                <a:latin typeface="NimbusRomNo9L-Regu"/>
              </a:rPr>
              <a:t>ormalised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1" i="0" u="none" strike="noStrike" baseline="0" dirty="0">
                <a:latin typeface="NimbusRomNo9L-Regu"/>
              </a:rPr>
              <a:t>rating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1" i="0" u="none" strike="noStrike" baseline="0" dirty="0">
                <a:latin typeface="NimbusRomNo9L-Regu"/>
              </a:rPr>
              <a:t>&gt;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1" i="0" u="none" strike="noStrike" baseline="0" dirty="0">
                <a:latin typeface="NimbusRomNo9L-Regu"/>
              </a:rPr>
              <a:t>68</a:t>
            </a:r>
            <a:r>
              <a:rPr lang="en-US" sz="1800" b="0" i="0" u="none" strike="noStrike" baseline="0" dirty="0">
                <a:latin typeface="NimbusRomNo9L-Regu"/>
              </a:rPr>
              <a:t>; adjectives "</a:t>
            </a:r>
            <a:r>
              <a:rPr lang="en-US" sz="1800" b="1" i="0" u="none" strike="noStrike" baseline="0" dirty="0">
                <a:latin typeface="NimbusRomNo9L-ReguItal"/>
              </a:rPr>
              <a:t>good</a:t>
            </a:r>
            <a:r>
              <a:rPr lang="en-US" sz="1800" b="0" i="0" u="none" strike="noStrike" baseline="0" dirty="0">
                <a:latin typeface="NimbusRomNo9L-Regu"/>
              </a:rPr>
              <a:t>" and "</a:t>
            </a:r>
            <a:r>
              <a:rPr lang="en-US" sz="1800" b="1" i="0" u="none" strike="noStrike" baseline="0" dirty="0">
                <a:latin typeface="NimbusRomNo9L-ReguItal"/>
              </a:rPr>
              <a:t>excellent</a:t>
            </a:r>
            <a:r>
              <a:rPr lang="en-US" sz="1800" b="0" i="0" u="none" strike="noStrike" baseline="0" dirty="0">
                <a:latin typeface="NimbusRomNo9L-Regu"/>
              </a:rPr>
              <a:t>"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6283152-892B-48D1-9D60-E8C56477CD5E}"/>
              </a:ext>
            </a:extLst>
          </p:cNvPr>
          <p:cNvSpPr txBox="1"/>
          <p:nvPr/>
        </p:nvSpPr>
        <p:spPr>
          <a:xfrm>
            <a:off x="5580112" y="6356351"/>
            <a:ext cx="324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Paper source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sz="200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https://dl.acm.org/doi/10.5555/2835587.2835589</a:t>
            </a:r>
            <a:r>
              <a:rPr lang="en-US" sz="200" dirty="0">
                <a:solidFill>
                  <a:srgbClr val="000000"/>
                </a:solidFill>
                <a:latin typeface="Arial" panose="020B0604020202020204" pitchFamily="34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</a:rPr>
              <a:t>Kortum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</a:rPr>
              <a:t> Bangor 2009 - Determining What Individual SUS Scores Mean: Adding an Adjective Rating Scale</a:t>
            </a:r>
          </a:p>
          <a:p>
            <a:pPr indent="457200"/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6141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01A15-CCFB-48BE-9672-F0319283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7.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Results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 - Experience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FC691E-2448-4BF1-B75C-DB8D60D92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400" b="1" i="0" u="none" strike="noStrike" baseline="0" dirty="0">
                <a:latin typeface="NimbusRomNo9L-Regu"/>
              </a:rPr>
              <a:t>Likert 7 scalar questions:</a:t>
            </a:r>
            <a:endParaRPr lang="de-DE" sz="2400" b="1" dirty="0"/>
          </a:p>
          <a:p>
            <a:r>
              <a:rPr lang="de-DE" sz="2400" b="1" dirty="0"/>
              <a:t>Control (C)</a:t>
            </a:r>
            <a:r>
              <a:rPr lang="de-DE" sz="2400" dirty="0"/>
              <a:t> = </a:t>
            </a:r>
            <a:r>
              <a:rPr lang="de-DE" sz="2400" dirty="0" err="1"/>
              <a:t>mean</a:t>
            </a:r>
            <a:r>
              <a:rPr lang="de-DE" sz="2400" dirty="0"/>
              <a:t> = </a:t>
            </a:r>
            <a:r>
              <a:rPr lang="de-DE" sz="2400" b="1" dirty="0"/>
              <a:t>5.93</a:t>
            </a:r>
            <a:r>
              <a:rPr lang="de-DE" sz="2400" dirty="0"/>
              <a:t>, </a:t>
            </a:r>
            <a:r>
              <a:rPr lang="de-DE" sz="2400" dirty="0" err="1"/>
              <a:t>StdDev</a:t>
            </a:r>
            <a:r>
              <a:rPr lang="de-DE" sz="2400" dirty="0"/>
              <a:t>-C = 1.261</a:t>
            </a:r>
          </a:p>
          <a:p>
            <a:pPr algn="l"/>
            <a:r>
              <a:rPr lang="en-US" sz="2400" b="1" i="0" u="none" strike="noStrike" baseline="0" dirty="0">
                <a:latin typeface="NimbusRomNo9L-Regu"/>
              </a:rPr>
              <a:t>Shop </a:t>
            </a:r>
            <a:r>
              <a:rPr lang="en-US" sz="2400" b="1" dirty="0">
                <a:latin typeface="NimbusRomNo9L-Regu"/>
              </a:rPr>
              <a:t>I</a:t>
            </a:r>
            <a:r>
              <a:rPr lang="en-US" sz="2400" b="1" i="0" u="none" strike="noStrike" baseline="0" dirty="0">
                <a:latin typeface="NimbusRomNo9L-Regu"/>
              </a:rPr>
              <a:t>nformation (SI) </a:t>
            </a:r>
            <a:r>
              <a:rPr lang="en-US" sz="2400" b="0" i="0" u="none" strike="noStrike" baseline="0" dirty="0">
                <a:latin typeface="NimbusRomNo9L-Regu"/>
              </a:rPr>
              <a:t>= mean = </a:t>
            </a:r>
            <a:r>
              <a:rPr lang="en-US" sz="2400" b="1" i="0" u="none" strike="noStrike" baseline="0" dirty="0">
                <a:latin typeface="NimbusRomNo9L-Regu"/>
              </a:rPr>
              <a:t>4.42</a:t>
            </a:r>
            <a:r>
              <a:rPr lang="en-US" sz="2400" i="0" u="none" strike="noStrike" baseline="0" dirty="0">
                <a:latin typeface="NimbusRomNo9L-Regu"/>
              </a:rPr>
              <a:t>,</a:t>
            </a:r>
            <a:r>
              <a:rPr lang="en-US" sz="2400" b="1" i="0" u="none" strike="noStrike" baseline="0" dirty="0">
                <a:latin typeface="NimbusRomNo9L-Regu"/>
              </a:rPr>
              <a:t> </a:t>
            </a:r>
            <a:r>
              <a:rPr lang="en-US" sz="2400" i="0" u="none" strike="noStrike" baseline="0" dirty="0" err="1">
                <a:latin typeface="NimbusRomNo9L-Regu"/>
              </a:rPr>
              <a:t>StdDev</a:t>
            </a:r>
            <a:r>
              <a:rPr lang="en-US" sz="2400" i="0" u="none" strike="noStrike" baseline="0" dirty="0">
                <a:latin typeface="NimbusRomNo9L-Regu"/>
              </a:rPr>
              <a:t>-SI= 1.761 </a:t>
            </a:r>
          </a:p>
          <a:p>
            <a:pPr algn="l"/>
            <a:r>
              <a:rPr lang="en-US" sz="2400" b="1" i="0" u="none" strike="noStrike" baseline="0" dirty="0">
                <a:latin typeface="NimbusRomNo9L-Regu"/>
              </a:rPr>
              <a:t>Enough time to reroute (T) </a:t>
            </a:r>
            <a:r>
              <a:rPr lang="en-US" sz="2400" b="0" i="0" u="none" strike="noStrike" baseline="0" dirty="0">
                <a:latin typeface="NimbusRomNo9L-Regu"/>
              </a:rPr>
              <a:t>= mean = </a:t>
            </a:r>
            <a:r>
              <a:rPr lang="en-US" sz="2400" b="1" i="0" u="none" strike="noStrike" baseline="0" dirty="0">
                <a:latin typeface="NimbusRomNo9L-Regu"/>
              </a:rPr>
              <a:t>5.79</a:t>
            </a:r>
            <a:r>
              <a:rPr lang="en-US" sz="2400" i="0" u="none" strike="noStrike" baseline="0" dirty="0">
                <a:latin typeface="NimbusRomNo9L-Regu"/>
              </a:rPr>
              <a:t>,</a:t>
            </a:r>
            <a:r>
              <a:rPr lang="en-US" sz="2400" b="1" i="0" u="none" strike="noStrike" baseline="0" dirty="0">
                <a:latin typeface="NimbusRomNo9L-Regu"/>
              </a:rPr>
              <a:t> </a:t>
            </a:r>
            <a:r>
              <a:rPr lang="en-US" sz="2400" b="0" i="0" u="none" strike="noStrike" baseline="0" dirty="0" err="1">
                <a:latin typeface="NimbusRomNo9L-Regu"/>
              </a:rPr>
              <a:t>StdDev</a:t>
            </a:r>
            <a:r>
              <a:rPr lang="en-US" sz="2400" b="0" i="0" u="none" strike="noStrike" baseline="0" dirty="0">
                <a:latin typeface="NimbusRomNo9L-Regu"/>
              </a:rPr>
              <a:t>-T =1.222</a:t>
            </a:r>
            <a:endParaRPr lang="en-US" sz="24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CAE843-E28F-494D-A696-31255B4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CF8F1A-76EB-494C-B396-24C1CEB8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32</a:t>
            </a:fld>
            <a:endParaRPr 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FD807E-CA92-4166-A8B8-F99C70910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93"/>
          <a:stretch/>
        </p:blipFill>
        <p:spPr>
          <a:xfrm>
            <a:off x="523875" y="3933056"/>
            <a:ext cx="8096250" cy="4132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98BA24-F797-4B0E-AA11-E88FF6D15BFA}"/>
              </a:ext>
            </a:extLst>
          </p:cNvPr>
          <p:cNvSpPr txBox="1"/>
          <p:nvPr/>
        </p:nvSpPr>
        <p:spPr>
          <a:xfrm>
            <a:off x="457200" y="4467166"/>
            <a:ext cx="1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Strongly</a:t>
            </a:r>
            <a:r>
              <a:rPr lang="de-DE" dirty="0"/>
              <a:t> </a:t>
            </a:r>
            <a:r>
              <a:rPr lang="de-DE" dirty="0" err="1"/>
              <a:t>Disagree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5F83A8-C569-455E-A615-306E9BDF6A87}"/>
              </a:ext>
            </a:extLst>
          </p:cNvPr>
          <p:cNvSpPr txBox="1"/>
          <p:nvPr/>
        </p:nvSpPr>
        <p:spPr>
          <a:xfrm>
            <a:off x="7364635" y="4463158"/>
            <a:ext cx="1743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Strongly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Agree</a:t>
            </a:r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91015F0-2706-41B5-94BB-5C475C033210}"/>
              </a:ext>
            </a:extLst>
          </p:cNvPr>
          <p:cNvCxnSpPr/>
          <p:nvPr/>
        </p:nvCxnSpPr>
        <p:spPr>
          <a:xfrm>
            <a:off x="5004048" y="3931315"/>
            <a:ext cx="0" cy="4150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58602CA-A7CF-42DF-96CF-071CFA6FB97E}"/>
              </a:ext>
            </a:extLst>
          </p:cNvPr>
          <p:cNvCxnSpPr/>
          <p:nvPr/>
        </p:nvCxnSpPr>
        <p:spPr>
          <a:xfrm>
            <a:off x="6588224" y="3933056"/>
            <a:ext cx="0" cy="4150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561E4E-6B1F-40E8-B1B9-811A893FEEA5}"/>
              </a:ext>
            </a:extLst>
          </p:cNvPr>
          <p:cNvCxnSpPr/>
          <p:nvPr/>
        </p:nvCxnSpPr>
        <p:spPr>
          <a:xfrm>
            <a:off x="6804248" y="3934797"/>
            <a:ext cx="0" cy="4150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30958BE-2E7A-4110-8DBA-0B710335F16D}"/>
              </a:ext>
            </a:extLst>
          </p:cNvPr>
          <p:cNvSpPr txBox="1"/>
          <p:nvPr/>
        </p:nvSpPr>
        <p:spPr>
          <a:xfrm>
            <a:off x="4132113" y="3563724"/>
            <a:ext cx="174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SI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C63D79C-2BD3-4E41-BDB0-BC9C2161671C}"/>
              </a:ext>
            </a:extLst>
          </p:cNvPr>
          <p:cNvSpPr txBox="1"/>
          <p:nvPr/>
        </p:nvSpPr>
        <p:spPr>
          <a:xfrm>
            <a:off x="6719229" y="3540094"/>
            <a:ext cx="17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C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585D83-F0DA-47A2-89C3-D2BD1EB00938}"/>
              </a:ext>
            </a:extLst>
          </p:cNvPr>
          <p:cNvSpPr txBox="1"/>
          <p:nvPr/>
        </p:nvSpPr>
        <p:spPr>
          <a:xfrm>
            <a:off x="6490195" y="3540094"/>
            <a:ext cx="17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FDA491A-7CDE-48AA-9C0E-6393A0ED5E9B}"/>
              </a:ext>
            </a:extLst>
          </p:cNvPr>
          <p:cNvSpPr txBox="1"/>
          <p:nvPr/>
        </p:nvSpPr>
        <p:spPr>
          <a:xfrm>
            <a:off x="6210674" y="4444166"/>
            <a:ext cx="174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 </a:t>
            </a:r>
            <a:r>
              <a:rPr lang="de-DE" dirty="0" err="1"/>
              <a:t>Agree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1A17346-ABDD-4861-A9FA-4B80C4679173}"/>
              </a:ext>
            </a:extLst>
          </p:cNvPr>
          <p:cNvSpPr txBox="1"/>
          <p:nvPr/>
        </p:nvSpPr>
        <p:spPr>
          <a:xfrm>
            <a:off x="4803785" y="4463158"/>
            <a:ext cx="1743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Agree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0A37383-6B99-4660-8D1F-9595EB339060}"/>
              </a:ext>
            </a:extLst>
          </p:cNvPr>
          <p:cNvSpPr txBox="1"/>
          <p:nvPr/>
        </p:nvSpPr>
        <p:spPr>
          <a:xfrm>
            <a:off x="3565722" y="4463158"/>
            <a:ext cx="174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Neutral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40F75B4-D450-45FF-AA16-B9E4B4F8CC28}"/>
              </a:ext>
            </a:extLst>
          </p:cNvPr>
          <p:cNvSpPr txBox="1"/>
          <p:nvPr/>
        </p:nvSpPr>
        <p:spPr>
          <a:xfrm>
            <a:off x="2295548" y="4468586"/>
            <a:ext cx="1743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Disagree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0CE4C2B-DC8F-443F-9E1C-C11D030866A4}"/>
              </a:ext>
            </a:extLst>
          </p:cNvPr>
          <p:cNvSpPr txBox="1"/>
          <p:nvPr/>
        </p:nvSpPr>
        <p:spPr>
          <a:xfrm>
            <a:off x="1070611" y="4463158"/>
            <a:ext cx="174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 </a:t>
            </a:r>
            <a:r>
              <a:rPr lang="de-DE" dirty="0" err="1"/>
              <a:t>Disgree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A579937-2424-4B9D-B9F0-81B92B9D2BAC}"/>
              </a:ext>
            </a:extLst>
          </p:cNvPr>
          <p:cNvSpPr txBox="1"/>
          <p:nvPr/>
        </p:nvSpPr>
        <p:spPr>
          <a:xfrm>
            <a:off x="285593" y="5158582"/>
            <a:ext cx="50577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400" dirty="0"/>
              <a:t>Shop </a:t>
            </a:r>
            <a:r>
              <a:rPr lang="de-DE" sz="2400" dirty="0" err="1"/>
              <a:t>information</a:t>
            </a:r>
            <a:r>
              <a:rPr lang="de-DE" sz="2400" dirty="0"/>
              <a:t>: not </a:t>
            </a:r>
            <a:r>
              <a:rPr lang="de-DE" sz="2400" dirty="0" err="1"/>
              <a:t>sufficient</a:t>
            </a:r>
            <a:endParaRPr lang="de-DE" sz="2400" dirty="0"/>
          </a:p>
          <a:p>
            <a:pPr marL="457200" indent="-457200">
              <a:buFontTx/>
              <a:buChar char="-"/>
            </a:pPr>
            <a:r>
              <a:rPr lang="de-DE" sz="2400" dirty="0" err="1"/>
              <a:t>Percieved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: OK</a:t>
            </a:r>
          </a:p>
          <a:p>
            <a:pPr marL="457200" indent="-457200">
              <a:buFontTx/>
              <a:buChar char="-"/>
            </a:pPr>
            <a:r>
              <a:rPr lang="de-DE" sz="2400" dirty="0"/>
              <a:t>Time </a:t>
            </a:r>
            <a:r>
              <a:rPr lang="de-DE" sz="2400" dirty="0" err="1"/>
              <a:t>for</a:t>
            </a:r>
            <a:r>
              <a:rPr lang="de-DE" sz="2400" dirty="0"/>
              <a:t> NCSS: OK</a:t>
            </a:r>
          </a:p>
        </p:txBody>
      </p:sp>
    </p:spTree>
    <p:extLst>
      <p:ext uri="{BB962C8B-B14F-4D97-AF65-F5344CB8AC3E}">
        <p14:creationId xmlns:p14="http://schemas.microsoft.com/office/powerpoint/2010/main" val="222066596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01A15-CCFB-48BE-9672-F0319283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7.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Results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 – Semi-Structured Interview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FC691E-2448-4BF1-B75C-DB8D60D92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sz="2800" b="1" dirty="0"/>
              <a:t>AV Control Interface: </a:t>
            </a:r>
            <a:r>
              <a:rPr lang="en-US" sz="2400" b="0" i="0" u="none" strike="noStrike" baseline="0" dirty="0"/>
              <a:t>Hand-Held Device vs. Built-In</a:t>
            </a:r>
          </a:p>
          <a:p>
            <a:pPr lvl="1"/>
            <a:r>
              <a:rPr lang="en-US" sz="2100" dirty="0"/>
              <a:t>N</a:t>
            </a:r>
            <a:r>
              <a:rPr lang="en-US" sz="2100" i="0" u="none" strike="noStrike" baseline="0" dirty="0"/>
              <a:t>=</a:t>
            </a:r>
            <a:r>
              <a:rPr lang="en-US" sz="2100" b="1" i="0" u="none" strike="noStrike" baseline="0" dirty="0"/>
              <a:t>16</a:t>
            </a:r>
            <a:r>
              <a:rPr lang="en-US" sz="2100" i="0" u="none" strike="noStrike" baseline="0" dirty="0"/>
              <a:t> (53.33%) would like to interact </a:t>
            </a:r>
            <a:r>
              <a:rPr lang="en-US" sz="2100" b="0" i="0" u="none" strike="noStrike" baseline="0" dirty="0"/>
              <a:t>with a </a:t>
            </a:r>
            <a:r>
              <a:rPr lang="en-US" sz="2100" b="1" i="0" u="none" strike="noStrike" baseline="0" dirty="0"/>
              <a:t>built-in interface </a:t>
            </a:r>
          </a:p>
          <a:p>
            <a:pPr lvl="1"/>
            <a:r>
              <a:rPr lang="en-US" sz="2100" b="0" i="0" u="none" strike="noStrike" baseline="0" dirty="0"/>
              <a:t>N=</a:t>
            </a:r>
            <a:r>
              <a:rPr lang="en-US" sz="2100" b="1" i="0" u="none" strike="noStrike" baseline="0" dirty="0"/>
              <a:t>14</a:t>
            </a:r>
            <a:r>
              <a:rPr lang="en-US" sz="2100" b="0" i="0" u="none" strike="noStrike" baseline="0" dirty="0"/>
              <a:t> (46.67%) would prefer to have a </a:t>
            </a:r>
            <a:r>
              <a:rPr lang="en-US" sz="2100" b="1" i="0" u="none" strike="noStrike" baseline="0" dirty="0"/>
              <a:t>mobile interface</a:t>
            </a:r>
          </a:p>
          <a:p>
            <a:pPr marL="457200" lvl="1" indent="0">
              <a:buNone/>
            </a:pPr>
            <a:endParaRPr lang="en-US" sz="2000" b="1" i="0" u="none" strike="noStrike" baseline="0" dirty="0"/>
          </a:p>
          <a:p>
            <a:pPr marL="0" indent="0" algn="l">
              <a:buNone/>
            </a:pPr>
            <a:r>
              <a:rPr lang="en-US" sz="2800" b="1" dirty="0"/>
              <a:t>Shop filter for simpler reroute under time restraint:</a:t>
            </a:r>
          </a:p>
          <a:p>
            <a:pPr marL="0" indent="0" algn="l">
              <a:buNone/>
            </a:pPr>
            <a:r>
              <a:rPr lang="en-US" sz="2100" dirty="0"/>
              <a:t>Likelihood of use</a:t>
            </a:r>
            <a:r>
              <a:rPr lang="en-US" sz="2100" b="1" dirty="0"/>
              <a:t>:</a:t>
            </a:r>
            <a:r>
              <a:rPr lang="en-US" sz="2100" dirty="0"/>
              <a:t> Mean =</a:t>
            </a:r>
            <a:r>
              <a:rPr lang="en-US" sz="2100" b="1" dirty="0"/>
              <a:t> 6.4</a:t>
            </a:r>
            <a:r>
              <a:rPr lang="en-US" sz="2100" dirty="0"/>
              <a:t>,</a:t>
            </a:r>
            <a:r>
              <a:rPr lang="en-US" sz="2100" b="1" dirty="0"/>
              <a:t> </a:t>
            </a:r>
            <a:r>
              <a:rPr lang="en-US" sz="2100" dirty="0" err="1"/>
              <a:t>StdDev</a:t>
            </a:r>
            <a:r>
              <a:rPr lang="en-US" sz="2100" dirty="0"/>
              <a:t> = 0.724</a:t>
            </a:r>
          </a:p>
          <a:p>
            <a:pPr marL="0" indent="0" algn="l">
              <a:buNone/>
            </a:pPr>
            <a:r>
              <a:rPr lang="en-US" sz="2400" b="1" dirty="0"/>
              <a:t>Comment: </a:t>
            </a:r>
          </a:p>
          <a:p>
            <a:pPr marL="0" indent="0" algn="l">
              <a:buNone/>
            </a:pPr>
            <a:r>
              <a:rPr lang="en-US" sz="2100" dirty="0"/>
              <a:t>Useful tool under time pressure, but room for improvement</a:t>
            </a:r>
          </a:p>
          <a:p>
            <a:pPr marL="0" indent="0" algn="l">
              <a:buNone/>
            </a:pPr>
            <a:endParaRPr lang="en-US" sz="2400" dirty="0"/>
          </a:p>
          <a:p>
            <a:pPr marL="0" indent="0" algn="l">
              <a:buNone/>
            </a:pPr>
            <a:endParaRPr lang="en-US" sz="24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CAE843-E28F-494D-A696-31255B4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CF8F1A-76EB-494C-B396-24C1CEB8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9403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01A15-CCFB-48BE-9672-F0319283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7.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Results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 – Semi-Structured Interview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FC691E-2448-4BF1-B75C-DB8D60D92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de-DE" sz="2400" b="1" dirty="0"/>
              <a:t>Traffic </a:t>
            </a:r>
            <a:r>
              <a:rPr lang="de-DE" sz="2400" b="1" dirty="0" err="1"/>
              <a:t>camera</a:t>
            </a:r>
            <a:r>
              <a:rPr lang="de-DE" sz="2400" b="1" dirty="0"/>
              <a:t> on </a:t>
            </a:r>
            <a:r>
              <a:rPr lang="de-DE" sz="2400" b="1" dirty="0" err="1"/>
              <a:t>trust</a:t>
            </a:r>
            <a:r>
              <a:rPr lang="de-DE" sz="2400" b="1" dirty="0"/>
              <a:t> </a:t>
            </a:r>
            <a:r>
              <a:rPr lang="de-DE" sz="2400" dirty="0"/>
              <a:t>(</a:t>
            </a:r>
            <a:r>
              <a:rPr lang="de-DE" sz="2400" dirty="0" err="1"/>
              <a:t>Mostly</a:t>
            </a:r>
            <a:r>
              <a:rPr lang="de-DE" sz="2400" dirty="0"/>
              <a:t> positive, </a:t>
            </a:r>
            <a:r>
              <a:rPr lang="de-DE" sz="2400" dirty="0" err="1"/>
              <a:t>some</a:t>
            </a:r>
            <a:r>
              <a:rPr lang="de-DE" sz="2400" dirty="0"/>
              <a:t> negative)</a:t>
            </a:r>
            <a:endParaRPr lang="de-DE" sz="2400" b="1" dirty="0"/>
          </a:p>
          <a:p>
            <a:r>
              <a:rPr lang="en-US" sz="2400" dirty="0"/>
              <a:t>Learning effect (</a:t>
            </a:r>
            <a:r>
              <a:rPr lang="en-US" sz="2400" b="1" dirty="0"/>
              <a:t>Levels similar </a:t>
            </a:r>
            <a:r>
              <a:rPr lang="en-US" sz="2400" dirty="0"/>
              <a:t>in their structure)</a:t>
            </a:r>
          </a:p>
          <a:p>
            <a:r>
              <a:rPr lang="en-US" sz="2400" dirty="0"/>
              <a:t>Too similar information split (Level 2 &amp; 3 too similar)</a:t>
            </a:r>
          </a:p>
          <a:p>
            <a:r>
              <a:rPr lang="en-US" sz="2400" dirty="0"/>
              <a:t>Still some concerns about IT security and</a:t>
            </a:r>
          </a:p>
          <a:p>
            <a:r>
              <a:rPr lang="en-US" sz="2400" dirty="0"/>
              <a:t>Complications with mobile phones (i.e. low battery, no internet, slow-response times, device receives a call)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800" dirty="0"/>
              <a:t>Improvement:</a:t>
            </a:r>
          </a:p>
          <a:p>
            <a:r>
              <a:rPr lang="de-DE" sz="2400" b="1" dirty="0" err="1"/>
              <a:t>Trusted</a:t>
            </a:r>
            <a:r>
              <a:rPr lang="de-DE" sz="2400" b="1" dirty="0"/>
              <a:t> Sound Landscape </a:t>
            </a:r>
            <a:endParaRPr lang="de-DE" sz="1400" b="1" dirty="0"/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sz="2000" dirty="0"/>
              <a:t>Sound </a:t>
            </a:r>
            <a:r>
              <a:rPr lang="de-DE" sz="2000" dirty="0" err="1"/>
              <a:t>cues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warnings</a:t>
            </a:r>
            <a:r>
              <a:rPr lang="de-DE" sz="2000" dirty="0"/>
              <a:t>  [N=9 (30%)]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de-DE" sz="2000" dirty="0"/>
              <a:t>Voice </a:t>
            </a:r>
            <a:r>
              <a:rPr lang="de-DE" sz="2000" dirty="0" err="1"/>
              <a:t>control</a:t>
            </a:r>
            <a:r>
              <a:rPr lang="de-DE" sz="2000" dirty="0"/>
              <a:t> [N=7 (23.33%)]</a:t>
            </a:r>
          </a:p>
          <a:p>
            <a:pPr marL="400050"/>
            <a:r>
              <a:rPr lang="en-US" sz="2400" dirty="0"/>
              <a:t>Placement of smiley away from center (no actual help)</a:t>
            </a:r>
          </a:p>
          <a:p>
            <a:pPr marL="400050"/>
            <a:r>
              <a:rPr lang="de-DE" sz="2400" b="1" dirty="0"/>
              <a:t>Shop Symbols </a:t>
            </a:r>
            <a:r>
              <a:rPr lang="de-DE" sz="2400" dirty="0"/>
              <a:t>do not </a:t>
            </a:r>
            <a:r>
              <a:rPr lang="de-DE" sz="2400" dirty="0" err="1"/>
              <a:t>always</a:t>
            </a:r>
            <a:r>
              <a:rPr lang="de-DE" sz="2400" dirty="0"/>
              <a:t> </a:t>
            </a:r>
            <a:r>
              <a:rPr lang="de-DE" sz="2400" dirty="0" err="1"/>
              <a:t>correspond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shop</a:t>
            </a:r>
            <a:endParaRPr lang="de-DE" sz="2400" dirty="0"/>
          </a:p>
          <a:p>
            <a:pPr marL="400050"/>
            <a:endParaRPr lang="en-US" sz="2400" dirty="0"/>
          </a:p>
          <a:p>
            <a:pPr lvl="1"/>
            <a:endParaRPr lang="de-DE" sz="2000" dirty="0"/>
          </a:p>
          <a:p>
            <a:endParaRPr lang="en-US" sz="2400" b="0" i="0" u="none" strike="noStrike" baseline="0" dirty="0">
              <a:latin typeface="NimbusRomNo9L-Regu"/>
            </a:endParaRPr>
          </a:p>
          <a:p>
            <a:pPr lvl="1"/>
            <a:endParaRPr lang="de-DE" sz="3600" b="1" dirty="0"/>
          </a:p>
          <a:p>
            <a:pPr marL="0" indent="0" algn="l">
              <a:buNone/>
            </a:pPr>
            <a:endParaRPr lang="de-DE" sz="2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CAE843-E28F-494D-A696-31255B4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CF8F1A-76EB-494C-B396-24C1CEB8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34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79325B-74C9-483B-BE87-FBCA6369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021" y="5589240"/>
            <a:ext cx="554462" cy="3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949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2890D-70E2-4981-B94F-5C69F40A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</a:t>
            </a:r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FE50F1-E73C-424B-908D-C2F4DDE4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D07957C-2144-436E-884B-313652A9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EFD1A7-6DF7-40A0-9758-E991657E18C0}"/>
              </a:ext>
            </a:extLst>
          </p:cNvPr>
          <p:cNvSpPr txBox="1"/>
          <p:nvPr/>
        </p:nvSpPr>
        <p:spPr>
          <a:xfrm>
            <a:off x="611560" y="1484784"/>
            <a:ext cx="7776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800" b="1" dirty="0"/>
          </a:p>
          <a:p>
            <a:endParaRPr lang="de-DE" b="1" dirty="0"/>
          </a:p>
          <a:p>
            <a:endParaRPr lang="de-DE" sz="1800" b="1" dirty="0"/>
          </a:p>
          <a:p>
            <a:endParaRPr lang="de-DE" b="1" dirty="0"/>
          </a:p>
          <a:p>
            <a:endParaRPr lang="de-DE" sz="1800" b="1" dirty="0"/>
          </a:p>
          <a:p>
            <a:endParaRPr lang="de-DE" sz="1600" b="0" i="0" u="none" strike="noStrike" baseline="0" dirty="0">
              <a:latin typeface="NimbusRomNo9L-Regu"/>
            </a:endParaRPr>
          </a:p>
          <a:p>
            <a:endParaRPr lang="en-US" sz="1600" b="0" i="0" u="none" strike="noStrike" baseline="0" dirty="0">
              <a:latin typeface="NimbusRomNo9L-Regu"/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C3FF8E4-A434-407C-95EF-183395A3A179}"/>
              </a:ext>
            </a:extLst>
          </p:cNvPr>
          <p:cNvSpPr txBox="1"/>
          <p:nvPr/>
        </p:nvSpPr>
        <p:spPr>
          <a:xfrm>
            <a:off x="611560" y="1268760"/>
            <a:ext cx="8229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200" b="1" dirty="0"/>
              <a:t>UI:</a:t>
            </a:r>
            <a:r>
              <a:rPr lang="de-DE" sz="3200" dirty="0"/>
              <a:t> </a:t>
            </a:r>
            <a:r>
              <a:rPr lang="de-DE" sz="3200" b="1" dirty="0"/>
              <a:t>Raise in </a:t>
            </a:r>
            <a:r>
              <a:rPr lang="de-DE" sz="3200" b="1" dirty="0" err="1"/>
              <a:t>trust</a:t>
            </a:r>
            <a:r>
              <a:rPr lang="de-DE" sz="3200" b="1" dirty="0"/>
              <a:t> </a:t>
            </a:r>
            <a:r>
              <a:rPr lang="de-DE" sz="3200" b="1" dirty="0" err="1"/>
              <a:t>level</a:t>
            </a:r>
            <a:r>
              <a:rPr lang="de-DE" sz="3200" b="1" dirty="0"/>
              <a:t> </a:t>
            </a:r>
            <a:r>
              <a:rPr lang="de-DE" sz="3200" dirty="0" err="1"/>
              <a:t>towards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AV in </a:t>
            </a:r>
            <a:r>
              <a:rPr lang="de-DE" sz="3200" dirty="0" err="1"/>
              <a:t>participants</a:t>
            </a:r>
            <a:r>
              <a:rPr lang="de-DE" sz="3200" dirty="0"/>
              <a:t>, </a:t>
            </a:r>
            <a:r>
              <a:rPr lang="de-DE" sz="3200" dirty="0" err="1"/>
              <a:t>especially</a:t>
            </a:r>
            <a:r>
              <a:rPr lang="de-DE" sz="3200" dirty="0"/>
              <a:t> FT</a:t>
            </a:r>
          </a:p>
          <a:p>
            <a:pPr marL="457200" indent="-457200">
              <a:buFontTx/>
              <a:buChar char="-"/>
            </a:pPr>
            <a:r>
              <a:rPr lang="de-DE" sz="3200" dirty="0"/>
              <a:t>Level 3 </a:t>
            </a:r>
            <a:r>
              <a:rPr lang="de-DE" sz="3200" dirty="0" err="1"/>
              <a:t>complex</a:t>
            </a:r>
            <a:r>
              <a:rPr lang="de-DE" sz="3200" dirty="0"/>
              <a:t> </a:t>
            </a:r>
            <a:r>
              <a:rPr lang="de-DE" sz="3200" dirty="0" err="1"/>
              <a:t>first</a:t>
            </a:r>
            <a:r>
              <a:rPr lang="de-DE" sz="3200" dirty="0"/>
              <a:t> in </a:t>
            </a:r>
            <a:r>
              <a:rPr lang="de-DE" sz="3200" dirty="0" err="1"/>
              <a:t>user</a:t>
            </a:r>
            <a:r>
              <a:rPr lang="de-DE" sz="3200" dirty="0"/>
              <a:t> rank </a:t>
            </a:r>
          </a:p>
          <a:p>
            <a:pPr marL="457200" indent="-457200">
              <a:buFontTx/>
              <a:buChar char="-"/>
            </a:pPr>
            <a:r>
              <a:rPr lang="de-DE" sz="3200" dirty="0"/>
              <a:t>Level 1 simple </a:t>
            </a:r>
            <a:r>
              <a:rPr lang="de-DE" sz="3200" dirty="0" err="1"/>
              <a:t>had</a:t>
            </a:r>
            <a:r>
              <a:rPr lang="de-DE" sz="3200" dirty="0"/>
              <a:t> </a:t>
            </a:r>
            <a:r>
              <a:rPr lang="de-DE" sz="3200" dirty="0" err="1"/>
              <a:t>best</a:t>
            </a:r>
            <a:r>
              <a:rPr lang="de-DE" sz="3200" dirty="0"/>
              <a:t> </a:t>
            </a:r>
            <a:r>
              <a:rPr lang="de-DE" sz="3200" dirty="0" err="1"/>
              <a:t>survey</a:t>
            </a:r>
            <a:r>
              <a:rPr lang="de-DE" sz="3200" dirty="0"/>
              <a:t> score</a:t>
            </a:r>
          </a:p>
          <a:p>
            <a:pPr marL="457200" indent="-457200">
              <a:buFontTx/>
              <a:buChar char="-"/>
            </a:pPr>
            <a:r>
              <a:rPr lang="de-DE" sz="3200" dirty="0"/>
              <a:t>Time frame </a:t>
            </a:r>
            <a:r>
              <a:rPr lang="de-DE" sz="3200" dirty="0" err="1"/>
              <a:t>influences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decision</a:t>
            </a:r>
            <a:r>
              <a:rPr lang="de-DE" sz="3200" dirty="0"/>
              <a:t> </a:t>
            </a:r>
            <a:r>
              <a:rPr lang="de-DE" sz="3200" dirty="0" err="1"/>
              <a:t>making</a:t>
            </a:r>
            <a:r>
              <a:rPr lang="de-DE" sz="3200" dirty="0"/>
              <a:t> </a:t>
            </a:r>
            <a:r>
              <a:rPr lang="de-DE" sz="3200" dirty="0" err="1"/>
              <a:t>process</a:t>
            </a:r>
            <a:r>
              <a:rPr lang="de-DE" sz="3200" dirty="0"/>
              <a:t> (Interaction </a:t>
            </a:r>
            <a:r>
              <a:rPr lang="de-DE" sz="3200" dirty="0" err="1"/>
              <a:t>steps</a:t>
            </a:r>
            <a:r>
              <a:rPr lang="de-DE" sz="3200" dirty="0"/>
              <a:t>, time, </a:t>
            </a:r>
            <a:r>
              <a:rPr lang="de-DE" sz="3200" dirty="0" err="1"/>
              <a:t>location</a:t>
            </a:r>
            <a:r>
              <a:rPr lang="de-DE" sz="3200" dirty="0"/>
              <a:t>)</a:t>
            </a:r>
          </a:p>
          <a:p>
            <a:pPr marL="457200" indent="-457200">
              <a:buFontTx/>
              <a:buChar char="-"/>
            </a:pPr>
            <a:endParaRPr lang="de-DE" sz="3200" dirty="0"/>
          </a:p>
          <a:p>
            <a:r>
              <a:rPr lang="de-DE" sz="3200" dirty="0"/>
              <a:t>- </a:t>
            </a:r>
            <a:r>
              <a:rPr lang="en-US" sz="3200" dirty="0"/>
              <a:t>Time limit for reroute can result in stress 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3200" dirty="0"/>
              <a:t>Indecisive behavior, discomfort</a:t>
            </a:r>
          </a:p>
          <a:p>
            <a:r>
              <a:rPr lang="de-DE" sz="3200" dirty="0"/>
              <a:t>-</a:t>
            </a:r>
            <a:r>
              <a:rPr lang="de-DE" sz="3200" b="1" dirty="0"/>
              <a:t> Shop </a:t>
            </a:r>
            <a:r>
              <a:rPr lang="de-DE" sz="3200" b="1" dirty="0" err="1"/>
              <a:t>filter</a:t>
            </a:r>
            <a:r>
              <a:rPr lang="de-DE" sz="3200" dirty="0"/>
              <a:t> </a:t>
            </a:r>
            <a:r>
              <a:rPr lang="de-DE" sz="3200" dirty="0" err="1"/>
              <a:t>supports</a:t>
            </a:r>
            <a:r>
              <a:rPr lang="de-DE" sz="3200" dirty="0"/>
              <a:t> time sensitive </a:t>
            </a:r>
            <a:r>
              <a:rPr lang="de-DE" sz="3200" dirty="0" err="1"/>
              <a:t>reroutes</a:t>
            </a: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sz="3200" dirty="0"/>
          </a:p>
          <a:p>
            <a:r>
              <a:rPr lang="de-DE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448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2890D-70E2-4981-B94F-5C69F40A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Bachelor Thesis </a:t>
            </a:r>
            <a:r>
              <a:rPr lang="de-DE" dirty="0" err="1"/>
              <a:t>Bibliography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FE50F1-E73C-424B-908D-C2F4DDE4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D07957C-2144-436E-884B-313652A9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36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3F9B3A-C6EF-437A-83DC-80FF477F42EF}"/>
              </a:ext>
            </a:extLst>
          </p:cNvPr>
          <p:cNvSpPr txBox="1"/>
          <p:nvPr/>
        </p:nvSpPr>
        <p:spPr>
          <a:xfrm>
            <a:off x="257280" y="1196752"/>
            <a:ext cx="3823329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1" u="sng" dirty="0">
                <a:effectLst/>
                <a:latin typeface="Arial" panose="020B0604020202020204" pitchFamily="34" charset="0"/>
              </a:rPr>
              <a:t>References</a:t>
            </a:r>
            <a:br>
              <a:rPr lang="de-DE" sz="800" dirty="0">
                <a:effectLst/>
              </a:rPr>
            </a:br>
            <a:r>
              <a:rPr lang="de-DE" sz="800" dirty="0">
                <a:effectLst/>
                <a:latin typeface="Arial" panose="020B0604020202020204" pitchFamily="34" charset="0"/>
              </a:rPr>
              <a:t>[</a:t>
            </a:r>
            <a:r>
              <a:rPr lang="de-DE" sz="800" b="1" dirty="0">
                <a:effectLst/>
                <a:latin typeface="Arial" panose="020B0604020202020204" pitchFamily="34" charset="0"/>
              </a:rPr>
              <a:t>1</a:t>
            </a:r>
            <a:r>
              <a:rPr lang="de-DE" sz="800" dirty="0">
                <a:effectLst/>
                <a:latin typeface="Arial" panose="020B0604020202020204" pitchFamily="34" charset="0"/>
              </a:rPr>
              <a:t>] Jackie Ayoub, Feng Zhou, Shan Bao, and X. Jessie Yang.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From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manual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driving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to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automated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driving</a:t>
            </a:r>
            <a:r>
              <a:rPr lang="de-DE" sz="800" dirty="0">
                <a:effectLst/>
                <a:latin typeface="Arial" panose="020B0604020202020204" pitchFamily="34" charset="0"/>
              </a:rPr>
              <a:t>: A review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of</a:t>
            </a:r>
            <a:r>
              <a:rPr lang="de-DE" sz="800" dirty="0">
                <a:effectLst/>
                <a:latin typeface="Arial" panose="020B0604020202020204" pitchFamily="34" charset="0"/>
              </a:rPr>
              <a:t> 10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years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of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autoui</a:t>
            </a:r>
            <a:r>
              <a:rPr lang="de-DE" sz="800" dirty="0">
                <a:effectLst/>
                <a:latin typeface="Arial" panose="020B0604020202020204" pitchFamily="34" charset="0"/>
              </a:rPr>
              <a:t>. In Proceedings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of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the</a:t>
            </a:r>
            <a:r>
              <a:rPr lang="de-DE" sz="800" dirty="0">
                <a:effectLst/>
                <a:latin typeface="Arial" panose="020B0604020202020204" pitchFamily="34" charset="0"/>
              </a:rPr>
              <a:t> 11th International Conference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>
                <a:effectLst/>
                <a:latin typeface="Arial" panose="020B0604020202020204" pitchFamily="34" charset="0"/>
              </a:rPr>
              <a:t>on Automotive User Interfaces and Interactive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Vehicular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Applications</a:t>
            </a:r>
            <a:r>
              <a:rPr lang="de-DE" sz="800" dirty="0">
                <a:effectLst/>
                <a:latin typeface="Arial" panose="020B0604020202020204" pitchFamily="34" charset="0"/>
              </a:rPr>
              <a:t>,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AutomotiveUI</a:t>
            </a:r>
            <a:r>
              <a:rPr lang="de-DE" sz="800" dirty="0">
                <a:effectLst/>
                <a:latin typeface="Arial" panose="020B0604020202020204" pitchFamily="34" charset="0"/>
              </a:rPr>
              <a:t> ’19,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pages</a:t>
            </a:r>
            <a:r>
              <a:rPr lang="de-DE" sz="800" dirty="0">
                <a:effectLst/>
                <a:latin typeface="Arial" panose="020B0604020202020204" pitchFamily="34" charset="0"/>
              </a:rPr>
              <a:t> 70–90, New York, NY, USA, 2019.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Association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for</a:t>
            </a:r>
            <a:r>
              <a:rPr lang="de-DE" sz="800" dirty="0">
                <a:effectLst/>
                <a:latin typeface="Arial" panose="020B0604020202020204" pitchFamily="34" charset="0"/>
              </a:rPr>
              <a:t> Computing Machinery.</a:t>
            </a:r>
            <a:br>
              <a:rPr lang="de-DE" sz="800" dirty="0">
                <a:effectLst/>
              </a:rPr>
            </a:br>
            <a:r>
              <a:rPr lang="de-DE" sz="800" dirty="0">
                <a:effectLst/>
                <a:latin typeface="Arial" panose="020B0604020202020204" pitchFamily="34" charset="0"/>
              </a:rPr>
              <a:t>[</a:t>
            </a:r>
            <a:r>
              <a:rPr lang="de-DE" sz="800" b="1" dirty="0">
                <a:effectLst/>
                <a:latin typeface="Arial" panose="020B0604020202020204" pitchFamily="34" charset="0"/>
              </a:rPr>
              <a:t>2</a:t>
            </a:r>
            <a:r>
              <a:rPr lang="de-DE" sz="800" dirty="0">
                <a:effectLst/>
                <a:latin typeface="Arial" panose="020B0604020202020204" pitchFamily="34" charset="0"/>
              </a:rPr>
              <a:t>] Aaron Bangor, Philip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Kortum</a:t>
            </a:r>
            <a:r>
              <a:rPr lang="de-DE" sz="800" dirty="0">
                <a:effectLst/>
                <a:latin typeface="Arial" panose="020B0604020202020204" pitchFamily="34" charset="0"/>
              </a:rPr>
              <a:t>, and James Miller.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Determining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what</a:t>
            </a:r>
            <a:r>
              <a:rPr lang="de-DE" sz="800" dirty="0">
                <a:effectLst/>
                <a:latin typeface="Arial" panose="020B0604020202020204" pitchFamily="34" charset="0"/>
              </a:rPr>
              <a:t> individual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sus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scores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mean</a:t>
            </a:r>
            <a:r>
              <a:rPr lang="de-DE" sz="800" dirty="0">
                <a:effectLst/>
                <a:latin typeface="Arial" panose="020B0604020202020204" pitchFamily="34" charset="0"/>
              </a:rPr>
              <a:t>: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Adding</a:t>
            </a:r>
            <a:r>
              <a:rPr lang="de-DE" sz="800" dirty="0">
                <a:effectLst/>
                <a:latin typeface="Arial" panose="020B0604020202020204" pitchFamily="34" charset="0"/>
              </a:rPr>
              <a:t> an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adjective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rating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scale</a:t>
            </a:r>
            <a:r>
              <a:rPr lang="de-DE" sz="800" dirty="0">
                <a:effectLst/>
                <a:latin typeface="Arial" panose="020B0604020202020204" pitchFamily="34" charset="0"/>
              </a:rPr>
              <a:t>. J. Usability Studies, 4(3):114–123, 2009.</a:t>
            </a:r>
            <a:br>
              <a:rPr lang="de-DE" sz="800" dirty="0">
                <a:effectLst/>
              </a:rPr>
            </a:br>
            <a:r>
              <a:rPr lang="de-DE" sz="800" dirty="0">
                <a:effectLst/>
                <a:latin typeface="Arial" panose="020B0604020202020204" pitchFamily="34" charset="0"/>
              </a:rPr>
              <a:t>[</a:t>
            </a:r>
            <a:r>
              <a:rPr lang="de-DE" sz="800" b="1" dirty="0">
                <a:effectLst/>
                <a:latin typeface="Arial" panose="020B0604020202020204" pitchFamily="34" charset="0"/>
              </a:rPr>
              <a:t>3</a:t>
            </a:r>
            <a:r>
              <a:rPr lang="de-DE" sz="800" dirty="0">
                <a:effectLst/>
                <a:latin typeface="Arial" panose="020B0604020202020204" pitchFamily="34" charset="0"/>
              </a:rPr>
              <a:t>] Melanie Berger,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Aditya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Dandekar</a:t>
            </a:r>
            <a:r>
              <a:rPr lang="de-DE" sz="800" dirty="0">
                <a:effectLst/>
                <a:latin typeface="Arial" panose="020B0604020202020204" pitchFamily="34" charset="0"/>
              </a:rPr>
              <a:t>, Regina Bernhaupt, and Bastian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Pfleging</a:t>
            </a:r>
            <a:r>
              <a:rPr lang="de-DE" sz="800" dirty="0">
                <a:effectLst/>
                <a:latin typeface="Arial" panose="020B0604020202020204" pitchFamily="34" charset="0"/>
              </a:rPr>
              <a:t>. An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ar-enabled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interactive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car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door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to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extend</a:t>
            </a:r>
            <a:r>
              <a:rPr lang="de-DE" sz="800" dirty="0">
                <a:effectLst/>
                <a:latin typeface="Arial" panose="020B0604020202020204" pitchFamily="34" charset="0"/>
              </a:rPr>
              <a:t> in-car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infotainment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systems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for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rear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seat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passengers</a:t>
            </a:r>
            <a:r>
              <a:rPr lang="de-DE" sz="800" dirty="0">
                <a:effectLst/>
                <a:latin typeface="Arial" panose="020B0604020202020204" pitchFamily="34" charset="0"/>
              </a:rPr>
              <a:t>. In Extended Abstracts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of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the</a:t>
            </a:r>
            <a:r>
              <a:rPr lang="de-DE" sz="800" dirty="0">
                <a:effectLst/>
                <a:latin typeface="Arial" panose="020B0604020202020204" pitchFamily="34" charset="0"/>
              </a:rPr>
              <a:t> 2021 CHI Conference on Human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Factors</a:t>
            </a:r>
            <a:r>
              <a:rPr lang="de-DE" sz="800" dirty="0">
                <a:effectLst/>
                <a:latin typeface="Arial" panose="020B0604020202020204" pitchFamily="34" charset="0"/>
              </a:rPr>
              <a:t> in Computing Systems, CHI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>
                <a:effectLst/>
                <a:latin typeface="Arial" panose="020B0604020202020204" pitchFamily="34" charset="0"/>
              </a:rPr>
              <a:t>EA ’21, New York, NY, USA, 2021.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Association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for</a:t>
            </a:r>
            <a:r>
              <a:rPr lang="de-DE" sz="800" dirty="0">
                <a:effectLst/>
                <a:latin typeface="Arial" panose="020B0604020202020204" pitchFamily="34" charset="0"/>
              </a:rPr>
              <a:t> Computing Machinery.</a:t>
            </a:r>
            <a:br>
              <a:rPr lang="de-DE" sz="800" dirty="0">
                <a:effectLst/>
              </a:rPr>
            </a:br>
            <a:r>
              <a:rPr lang="de-DE" sz="800" dirty="0">
                <a:effectLst/>
                <a:latin typeface="Arial" panose="020B0604020202020204" pitchFamily="34" charset="0"/>
              </a:rPr>
              <a:t>[</a:t>
            </a:r>
            <a:r>
              <a:rPr lang="de-DE" sz="800" b="1" dirty="0">
                <a:effectLst/>
                <a:latin typeface="Arial" panose="020B0604020202020204" pitchFamily="34" charset="0"/>
              </a:rPr>
              <a:t>4</a:t>
            </a:r>
            <a:r>
              <a:rPr lang="de-DE" sz="800" dirty="0">
                <a:effectLst/>
                <a:latin typeface="Arial" panose="020B0604020202020204" pitchFamily="34" charset="0"/>
              </a:rPr>
              <a:t>] Amber Case.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Calm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technology</a:t>
            </a:r>
            <a:r>
              <a:rPr lang="de-DE" sz="800" dirty="0">
                <a:effectLst/>
                <a:latin typeface="Arial" panose="020B0604020202020204" pitchFamily="34" charset="0"/>
              </a:rPr>
              <a:t>: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Principles</a:t>
            </a:r>
            <a:r>
              <a:rPr lang="de-DE" sz="800" dirty="0">
                <a:effectLst/>
                <a:latin typeface="Arial" panose="020B0604020202020204" pitchFamily="34" charset="0"/>
              </a:rPr>
              <a:t> and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patterns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for</a:t>
            </a:r>
            <a:r>
              <a:rPr lang="de-DE" sz="800" dirty="0">
                <a:effectLst/>
                <a:latin typeface="Arial" panose="020B0604020202020204" pitchFamily="34" charset="0"/>
              </a:rPr>
              <a:t> non-intrusive design. O’Reilly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>
                <a:effectLst/>
                <a:latin typeface="Arial" panose="020B0604020202020204" pitchFamily="34" charset="0"/>
              </a:rPr>
              <a:t>Media, Sebastopol, CA,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first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edition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edition</a:t>
            </a:r>
            <a:r>
              <a:rPr lang="de-DE" sz="800" dirty="0">
                <a:effectLst/>
                <a:latin typeface="Arial" panose="020B0604020202020204" pitchFamily="34" charset="0"/>
              </a:rPr>
              <a:t>, 2015.</a:t>
            </a:r>
            <a:br>
              <a:rPr lang="de-DE" sz="800" dirty="0">
                <a:effectLst/>
              </a:rPr>
            </a:br>
            <a:r>
              <a:rPr lang="de-DE" sz="800" dirty="0">
                <a:effectLst/>
                <a:latin typeface="Arial" panose="020B0604020202020204" pitchFamily="34" charset="0"/>
              </a:rPr>
              <a:t>[</a:t>
            </a:r>
            <a:r>
              <a:rPr lang="de-DE" sz="800" b="1" dirty="0">
                <a:effectLst/>
                <a:latin typeface="Arial" panose="020B0604020202020204" pitchFamily="34" charset="0"/>
              </a:rPr>
              <a:t>5</a:t>
            </a:r>
            <a:r>
              <a:rPr lang="de-DE" sz="800" dirty="0">
                <a:effectLst/>
                <a:latin typeface="Arial" panose="020B0604020202020204" pitchFamily="34" charset="0"/>
              </a:rPr>
              <a:t>] Anna-Katharina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Frison</a:t>
            </a:r>
            <a:r>
              <a:rPr lang="de-DE" sz="800" dirty="0">
                <a:effectLst/>
                <a:latin typeface="Arial" panose="020B0604020202020204" pitchFamily="34" charset="0"/>
              </a:rPr>
              <a:t>, Philipp Wintersberger, Andreas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Riener</a:t>
            </a:r>
            <a:r>
              <a:rPr lang="de-DE" sz="800" dirty="0">
                <a:effectLst/>
                <a:latin typeface="Arial" panose="020B0604020202020204" pitchFamily="34" charset="0"/>
              </a:rPr>
              <a:t>, Clemens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Schartmüller</a:t>
            </a:r>
            <a:r>
              <a:rPr lang="de-DE" sz="800" dirty="0">
                <a:effectLst/>
                <a:latin typeface="Arial" panose="020B0604020202020204" pitchFamily="34" charset="0"/>
              </a:rPr>
              <a:t>,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>
                <a:effectLst/>
                <a:latin typeface="Arial" panose="020B0604020202020204" pitchFamily="34" charset="0"/>
              </a:rPr>
              <a:t>Linda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Ng</a:t>
            </a:r>
            <a:r>
              <a:rPr lang="de-DE" sz="800" dirty="0">
                <a:effectLst/>
                <a:latin typeface="Arial" panose="020B0604020202020204" pitchFamily="34" charset="0"/>
              </a:rPr>
              <a:t> Boyle, Erika Miller, and Klemens Weigl. In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ux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we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trust</a:t>
            </a:r>
            <a:r>
              <a:rPr lang="de-DE" sz="800" dirty="0">
                <a:effectLst/>
                <a:latin typeface="Arial" panose="020B0604020202020204" pitchFamily="34" charset="0"/>
              </a:rPr>
              <a:t>: Investigation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of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aesthetics</a:t>
            </a:r>
            <a:r>
              <a:rPr lang="de-DE" sz="800" dirty="0">
                <a:effectLst/>
                <a:latin typeface="Arial" panose="020B0604020202020204" pitchFamily="34" charset="0"/>
              </a:rPr>
              <a:t> and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usability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of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driver-vehicle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interfaces</a:t>
            </a:r>
            <a:r>
              <a:rPr lang="de-DE" sz="800" dirty="0">
                <a:effectLst/>
                <a:latin typeface="Arial" panose="020B0604020202020204" pitchFamily="34" charset="0"/>
              </a:rPr>
              <a:t> and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their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impact</a:t>
            </a:r>
            <a:r>
              <a:rPr lang="de-DE" sz="800" dirty="0">
                <a:effectLst/>
                <a:latin typeface="Arial" panose="020B0604020202020204" pitchFamily="34" charset="0"/>
              </a:rPr>
              <a:t> on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the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perception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of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automated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driving</a:t>
            </a:r>
            <a:r>
              <a:rPr lang="de-DE" sz="800" dirty="0">
                <a:effectLst/>
                <a:latin typeface="Arial" panose="020B0604020202020204" pitchFamily="34" charset="0"/>
              </a:rPr>
              <a:t>. In Proceedings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of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the</a:t>
            </a:r>
            <a:r>
              <a:rPr lang="de-DE" sz="800" dirty="0">
                <a:effectLst/>
                <a:latin typeface="Arial" panose="020B0604020202020204" pitchFamily="34" charset="0"/>
              </a:rPr>
              <a:t> 2019 CHI Conference on Human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Factors</a:t>
            </a:r>
            <a:r>
              <a:rPr lang="de-DE" sz="800" dirty="0">
                <a:effectLst/>
                <a:latin typeface="Arial" panose="020B0604020202020204" pitchFamily="34" charset="0"/>
              </a:rPr>
              <a:t> in Computing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>
                <a:effectLst/>
                <a:latin typeface="Arial" panose="020B0604020202020204" pitchFamily="34" charset="0"/>
              </a:rPr>
              <a:t>Systems, CHI ’19,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pages</a:t>
            </a:r>
            <a:r>
              <a:rPr lang="de-DE" sz="800" dirty="0">
                <a:effectLst/>
                <a:latin typeface="Arial" panose="020B0604020202020204" pitchFamily="34" charset="0"/>
              </a:rPr>
              <a:t> 1–13, New York, NY, USA, 2019.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Association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for</a:t>
            </a:r>
            <a:r>
              <a:rPr lang="de-DE" sz="800" dirty="0">
                <a:effectLst/>
                <a:latin typeface="Arial" panose="020B0604020202020204" pitchFamily="34" charset="0"/>
              </a:rPr>
              <a:t> Computing Machinery.</a:t>
            </a:r>
            <a:br>
              <a:rPr lang="de-DE" sz="800" dirty="0">
                <a:effectLst/>
              </a:rPr>
            </a:br>
            <a:r>
              <a:rPr lang="de-DE" sz="800" dirty="0">
                <a:effectLst/>
                <a:latin typeface="Arial" panose="020B0604020202020204" pitchFamily="34" charset="0"/>
              </a:rPr>
              <a:t>[</a:t>
            </a:r>
            <a:r>
              <a:rPr lang="de-DE" sz="800" b="1" dirty="0">
                <a:effectLst/>
                <a:latin typeface="Arial" panose="020B0604020202020204" pitchFamily="34" charset="0"/>
              </a:rPr>
              <a:t>6</a:t>
            </a:r>
            <a:r>
              <a:rPr lang="de-DE" sz="800" dirty="0">
                <a:effectLst/>
                <a:latin typeface="Arial" panose="020B0604020202020204" pitchFamily="34" charset="0"/>
              </a:rPr>
              <a:t>] Brittany E. Holthausen, Philipp Wintersberger, Bruce N. Walker, and Andreas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Riener</a:t>
            </a:r>
            <a:r>
              <a:rPr lang="de-DE" sz="800" dirty="0">
                <a:effectLst/>
                <a:latin typeface="Arial" panose="020B0604020202020204" pitchFamily="34" charset="0"/>
              </a:rPr>
              <a:t>. Situational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trust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scale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for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automated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driving</a:t>
            </a:r>
            <a:r>
              <a:rPr lang="de-DE" sz="800" dirty="0">
                <a:effectLst/>
                <a:latin typeface="Arial" panose="020B0604020202020204" pitchFamily="34" charset="0"/>
              </a:rPr>
              <a:t> (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sts</a:t>
            </a:r>
            <a:r>
              <a:rPr lang="de-DE" sz="800" dirty="0">
                <a:effectLst/>
                <a:latin typeface="Arial" panose="020B0604020202020204" pitchFamily="34" charset="0"/>
              </a:rPr>
              <a:t>-ad): Development and initial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validation</a:t>
            </a:r>
            <a:r>
              <a:rPr lang="de-DE" sz="800" dirty="0">
                <a:effectLst/>
                <a:latin typeface="Arial" panose="020B0604020202020204" pitchFamily="34" charset="0"/>
              </a:rPr>
              <a:t>. In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>
                <a:effectLst/>
                <a:latin typeface="Arial" panose="020B0604020202020204" pitchFamily="34" charset="0"/>
              </a:rPr>
              <a:t>12th International Conference on Automotive User Interfaces and Interactive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Vehicular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Applications</a:t>
            </a:r>
            <a:r>
              <a:rPr lang="de-DE" sz="800" dirty="0">
                <a:effectLst/>
                <a:latin typeface="Arial" panose="020B0604020202020204" pitchFamily="34" charset="0"/>
              </a:rPr>
              <a:t>,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AutomotiveUI</a:t>
            </a:r>
            <a:r>
              <a:rPr lang="de-DE" sz="800" dirty="0">
                <a:effectLst/>
                <a:latin typeface="Arial" panose="020B0604020202020204" pitchFamily="34" charset="0"/>
              </a:rPr>
              <a:t> ’20,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pages</a:t>
            </a:r>
            <a:r>
              <a:rPr lang="de-DE" sz="800" dirty="0">
                <a:effectLst/>
                <a:latin typeface="Arial" panose="020B0604020202020204" pitchFamily="34" charset="0"/>
              </a:rPr>
              <a:t> 40–47, New York, NY, USA, 2020.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Association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for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>
                <a:effectLst/>
                <a:latin typeface="Arial" panose="020B0604020202020204" pitchFamily="34" charset="0"/>
              </a:rPr>
              <a:t>Computing Machinery.</a:t>
            </a:r>
            <a:br>
              <a:rPr lang="de-DE" sz="800" dirty="0">
                <a:effectLst/>
              </a:rPr>
            </a:br>
            <a:r>
              <a:rPr lang="de-DE" sz="800" dirty="0">
                <a:effectLst/>
                <a:latin typeface="Arial" panose="020B0604020202020204" pitchFamily="34" charset="0"/>
              </a:rPr>
              <a:t>[</a:t>
            </a:r>
            <a:r>
              <a:rPr lang="de-DE" sz="800" b="1" dirty="0">
                <a:effectLst/>
                <a:latin typeface="Arial" panose="020B0604020202020204" pitchFamily="34" charset="0"/>
              </a:rPr>
              <a:t>7</a:t>
            </a:r>
            <a:r>
              <a:rPr lang="de-DE" sz="800" dirty="0">
                <a:effectLst/>
                <a:latin typeface="Arial" panose="020B0604020202020204" pitchFamily="34" charset="0"/>
              </a:rPr>
              <a:t>]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Abhijai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Miglani</a:t>
            </a:r>
            <a:r>
              <a:rPr lang="de-DE" sz="800" dirty="0">
                <a:effectLst/>
                <a:latin typeface="Arial" panose="020B0604020202020204" pitchFamily="34" charset="0"/>
              </a:rPr>
              <a:t>,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Cyriel</a:t>
            </a:r>
            <a:r>
              <a:rPr lang="de-DE" sz="800" dirty="0">
                <a:effectLst/>
                <a:latin typeface="Arial" panose="020B0604020202020204" pitchFamily="34" charset="0"/>
              </a:rPr>
              <a:t> Diels, and Jacques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Terken</a:t>
            </a:r>
            <a:r>
              <a:rPr lang="de-DE" sz="800" dirty="0">
                <a:effectLst/>
                <a:latin typeface="Arial" panose="020B0604020202020204" pitchFamily="34" charset="0"/>
              </a:rPr>
              <a:t>.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Compatibility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between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trust</a:t>
            </a:r>
            <a:r>
              <a:rPr lang="de-DE" sz="800" dirty="0">
                <a:effectLst/>
                <a:latin typeface="Arial" panose="020B0604020202020204" pitchFamily="34" charset="0"/>
              </a:rPr>
              <a:t> and non-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driving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related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tasks</a:t>
            </a:r>
            <a:r>
              <a:rPr lang="de-DE" sz="800" dirty="0">
                <a:effectLst/>
                <a:latin typeface="Arial" panose="020B0604020202020204" pitchFamily="34" charset="0"/>
              </a:rPr>
              <a:t> in ui design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for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highly</a:t>
            </a:r>
            <a:r>
              <a:rPr lang="de-DE" sz="800" dirty="0">
                <a:effectLst/>
                <a:latin typeface="Arial" panose="020B0604020202020204" pitchFamily="34" charset="0"/>
              </a:rPr>
              <a:t> and fully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automated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driving</a:t>
            </a:r>
            <a:r>
              <a:rPr lang="de-DE" sz="800" dirty="0">
                <a:effectLst/>
                <a:latin typeface="Arial" panose="020B0604020202020204" pitchFamily="34" charset="0"/>
              </a:rPr>
              <a:t>. In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Adjunct</a:t>
            </a:r>
            <a:r>
              <a:rPr lang="de-DE" sz="800" dirty="0">
                <a:effectLst/>
                <a:latin typeface="Arial" panose="020B0604020202020204" pitchFamily="34" charset="0"/>
              </a:rPr>
              <a:t> Proceedings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of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the</a:t>
            </a:r>
            <a:r>
              <a:rPr lang="de-DE" sz="800" dirty="0">
                <a:effectLst/>
                <a:latin typeface="Arial" panose="020B0604020202020204" pitchFamily="34" charset="0"/>
              </a:rPr>
              <a:t> 8th International Conference on Automotive User Interfaces and Interactive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Vehicular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Applications</a:t>
            </a:r>
            <a:r>
              <a:rPr lang="de-DE" sz="800" dirty="0">
                <a:effectLst/>
                <a:latin typeface="Arial" panose="020B0604020202020204" pitchFamily="34" charset="0"/>
              </a:rPr>
              <a:t>,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AutomotiveUI</a:t>
            </a:r>
            <a:r>
              <a:rPr lang="de-DE" sz="800" dirty="0">
                <a:effectLst/>
                <a:latin typeface="Arial" panose="020B0604020202020204" pitchFamily="34" charset="0"/>
              </a:rPr>
              <a:t> ’16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Adjunct</a:t>
            </a:r>
            <a:r>
              <a:rPr lang="de-DE" sz="800" dirty="0">
                <a:effectLst/>
                <a:latin typeface="Arial" panose="020B0604020202020204" pitchFamily="34" charset="0"/>
              </a:rPr>
              <a:t>,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pages</a:t>
            </a:r>
            <a:r>
              <a:rPr lang="de-DE" sz="800" dirty="0">
                <a:effectLst/>
                <a:latin typeface="Arial" panose="020B0604020202020204" pitchFamily="34" charset="0"/>
              </a:rPr>
              <a:t> 75–80, New York, NY, USA, 2016.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Association</a:t>
            </a:r>
            <a:r>
              <a:rPr lang="de-DE" sz="800" dirty="0">
                <a:effectLst/>
                <a:latin typeface="Arial" panose="020B0604020202020204" pitchFamily="34" charset="0"/>
              </a:rPr>
              <a:t> </a:t>
            </a:r>
            <a:r>
              <a:rPr lang="de-DE" sz="800" dirty="0" err="1">
                <a:effectLst/>
                <a:latin typeface="Arial" panose="020B0604020202020204" pitchFamily="34" charset="0"/>
              </a:rPr>
              <a:t>for</a:t>
            </a:r>
            <a:r>
              <a:rPr lang="de-DE" sz="800" dirty="0">
                <a:effectLst/>
                <a:latin typeface="Arial" panose="020B0604020202020204" pitchFamily="34" charset="0"/>
              </a:rPr>
              <a:t> Computing Machinery.</a:t>
            </a:r>
          </a:p>
          <a:p>
            <a:r>
              <a:rPr lang="de-DE" sz="800" dirty="0">
                <a:effectLst/>
              </a:rPr>
              <a:t>[</a:t>
            </a:r>
            <a:r>
              <a:rPr lang="de-DE" sz="800" b="1" dirty="0">
                <a:effectLst/>
              </a:rPr>
              <a:t>8</a:t>
            </a:r>
            <a:r>
              <a:rPr lang="de-DE" sz="800" dirty="0">
                <a:effectLst/>
              </a:rPr>
              <a:t>] Bastian </a:t>
            </a:r>
            <a:r>
              <a:rPr lang="de-DE" sz="800" dirty="0" err="1">
                <a:effectLst/>
              </a:rPr>
              <a:t>Pfleging</a:t>
            </a:r>
            <a:r>
              <a:rPr lang="de-DE" sz="800" dirty="0">
                <a:effectLst/>
              </a:rPr>
              <a:t>, Maurice Rang, and Nora </a:t>
            </a:r>
            <a:r>
              <a:rPr lang="de-DE" sz="800" dirty="0" err="1">
                <a:effectLst/>
              </a:rPr>
              <a:t>Broy</a:t>
            </a:r>
            <a:r>
              <a:rPr lang="de-DE" sz="800" dirty="0">
                <a:effectLst/>
              </a:rPr>
              <a:t>. </a:t>
            </a:r>
            <a:r>
              <a:rPr lang="de-DE" sz="800" dirty="0" err="1">
                <a:effectLst/>
              </a:rPr>
              <a:t>Investigating</a:t>
            </a:r>
            <a:r>
              <a:rPr lang="de-DE" sz="800" dirty="0">
                <a:effectLst/>
              </a:rPr>
              <a:t> </a:t>
            </a:r>
            <a:r>
              <a:rPr lang="de-DE" sz="800" dirty="0" err="1">
                <a:effectLst/>
              </a:rPr>
              <a:t>user</a:t>
            </a:r>
            <a:r>
              <a:rPr lang="de-DE" sz="800" dirty="0">
                <a:effectLst/>
              </a:rPr>
              <a:t> </a:t>
            </a:r>
            <a:r>
              <a:rPr lang="de-DE" sz="800" dirty="0" err="1">
                <a:effectLst/>
              </a:rPr>
              <a:t>needs</a:t>
            </a:r>
            <a:r>
              <a:rPr lang="de-DE" sz="800" dirty="0">
                <a:effectLst/>
              </a:rPr>
              <a:t> </a:t>
            </a:r>
            <a:r>
              <a:rPr lang="de-DE" sz="800" dirty="0" err="1">
                <a:effectLst/>
              </a:rPr>
              <a:t>for</a:t>
            </a:r>
            <a:r>
              <a:rPr lang="de-DE" sz="800" dirty="0">
                <a:effectLst/>
              </a:rPr>
              <a:t> non-</a:t>
            </a:r>
            <a:r>
              <a:rPr lang="de-DE" sz="800" dirty="0" err="1">
                <a:effectLst/>
              </a:rPr>
              <a:t>driving</a:t>
            </a:r>
            <a:r>
              <a:rPr lang="de-DE" sz="800" dirty="0">
                <a:effectLst/>
              </a:rPr>
              <a:t>-</a:t>
            </a:r>
            <a:r>
              <a:rPr lang="de-DE" sz="800" dirty="0" err="1">
                <a:effectLst/>
              </a:rPr>
              <a:t>related</a:t>
            </a:r>
            <a:r>
              <a:rPr lang="de-DE" sz="800" dirty="0">
                <a:effectLst/>
              </a:rPr>
              <a:t> </a:t>
            </a:r>
            <a:r>
              <a:rPr lang="de-DE" sz="800" dirty="0" err="1">
                <a:effectLst/>
              </a:rPr>
              <a:t>activities</a:t>
            </a:r>
            <a:r>
              <a:rPr lang="de-DE" sz="800" dirty="0">
                <a:effectLst/>
              </a:rPr>
              <a:t> </a:t>
            </a:r>
            <a:r>
              <a:rPr lang="de-DE" sz="800" dirty="0" err="1">
                <a:effectLst/>
              </a:rPr>
              <a:t>during</a:t>
            </a:r>
            <a:r>
              <a:rPr lang="de-DE" sz="800" dirty="0">
                <a:effectLst/>
              </a:rPr>
              <a:t> </a:t>
            </a:r>
            <a:r>
              <a:rPr lang="de-DE" sz="800" dirty="0" err="1">
                <a:effectLst/>
              </a:rPr>
              <a:t>automated</a:t>
            </a:r>
            <a:r>
              <a:rPr lang="de-DE" sz="800" dirty="0">
                <a:effectLst/>
              </a:rPr>
              <a:t> </a:t>
            </a:r>
            <a:r>
              <a:rPr lang="de-DE" sz="800" dirty="0" err="1">
                <a:effectLst/>
              </a:rPr>
              <a:t>driving</a:t>
            </a:r>
            <a:r>
              <a:rPr lang="de-DE" sz="800" dirty="0">
                <a:effectLst/>
              </a:rPr>
              <a:t>. In Proceedings </a:t>
            </a:r>
            <a:r>
              <a:rPr lang="de-DE" sz="800" dirty="0" err="1">
                <a:effectLst/>
              </a:rPr>
              <a:t>of</a:t>
            </a:r>
            <a:r>
              <a:rPr lang="de-DE" sz="800" dirty="0">
                <a:effectLst/>
              </a:rPr>
              <a:t> </a:t>
            </a:r>
            <a:r>
              <a:rPr lang="de-DE" sz="800" dirty="0" err="1">
                <a:effectLst/>
              </a:rPr>
              <a:t>the</a:t>
            </a:r>
            <a:r>
              <a:rPr lang="de-DE" sz="800" dirty="0">
                <a:effectLst/>
              </a:rPr>
              <a:t> 15th International Conference on Mobile and </a:t>
            </a:r>
            <a:r>
              <a:rPr lang="de-DE" sz="800" dirty="0" err="1">
                <a:effectLst/>
              </a:rPr>
              <a:t>Ubiquitous</a:t>
            </a:r>
            <a:r>
              <a:rPr lang="de-DE" sz="800" dirty="0">
                <a:effectLst/>
              </a:rPr>
              <a:t> Multimedia, MUM ’16, </a:t>
            </a:r>
            <a:r>
              <a:rPr lang="de-DE" sz="800" dirty="0" err="1">
                <a:effectLst/>
              </a:rPr>
              <a:t>pages</a:t>
            </a:r>
            <a:r>
              <a:rPr lang="de-DE" sz="800" dirty="0">
                <a:effectLst/>
              </a:rPr>
              <a:t> 91–99, New York, NY, USA, 2016. </a:t>
            </a:r>
            <a:r>
              <a:rPr lang="de-DE" sz="800" dirty="0" err="1">
                <a:effectLst/>
              </a:rPr>
              <a:t>Association</a:t>
            </a:r>
            <a:r>
              <a:rPr lang="de-DE" sz="800" dirty="0">
                <a:effectLst/>
              </a:rPr>
              <a:t> </a:t>
            </a:r>
            <a:r>
              <a:rPr lang="de-DE" sz="800" dirty="0" err="1">
                <a:effectLst/>
              </a:rPr>
              <a:t>for</a:t>
            </a:r>
            <a:r>
              <a:rPr lang="de-DE" sz="800" dirty="0">
                <a:effectLst/>
              </a:rPr>
              <a:t> Computing Machinery.</a:t>
            </a:r>
            <a:br>
              <a:rPr lang="de-DE" sz="800" dirty="0">
                <a:effectLst/>
              </a:rPr>
            </a:br>
            <a:endParaRPr lang="de-DE" sz="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A53D9D-918B-4D3C-9FE8-FD50622CC4E1}"/>
              </a:ext>
            </a:extLst>
          </p:cNvPr>
          <p:cNvSpPr txBox="1"/>
          <p:nvPr/>
        </p:nvSpPr>
        <p:spPr>
          <a:xfrm>
            <a:off x="4080609" y="1196752"/>
            <a:ext cx="396243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de-DE" sz="900" dirty="0">
                <a:effectLst/>
              </a:rPr>
            </a:br>
            <a:r>
              <a:rPr lang="de-DE" sz="900" dirty="0">
                <a:effectLst/>
              </a:rPr>
              <a:t>[</a:t>
            </a:r>
            <a:r>
              <a:rPr lang="de-DE" sz="900" b="1" dirty="0">
                <a:effectLst/>
              </a:rPr>
              <a:t>9</a:t>
            </a:r>
            <a:r>
              <a:rPr lang="de-DE" sz="900" dirty="0">
                <a:effectLst/>
              </a:rPr>
              <a:t>] Sonja Rümelin. The </a:t>
            </a:r>
            <a:r>
              <a:rPr lang="de-DE" sz="900" dirty="0" err="1">
                <a:effectLst/>
              </a:rPr>
              <a:t>cockpit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for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the</a:t>
            </a:r>
            <a:r>
              <a:rPr lang="de-DE" sz="900" dirty="0">
                <a:effectLst/>
              </a:rPr>
              <a:t> 21st </a:t>
            </a:r>
            <a:r>
              <a:rPr lang="de-DE" sz="900" dirty="0" err="1">
                <a:effectLst/>
              </a:rPr>
              <a:t>century</a:t>
            </a:r>
            <a:r>
              <a:rPr lang="de-DE" sz="900" dirty="0">
                <a:effectLst/>
              </a:rPr>
              <a:t>.</a:t>
            </a:r>
            <a:br>
              <a:rPr lang="de-DE" sz="900" dirty="0">
                <a:effectLst/>
              </a:rPr>
            </a:br>
            <a:r>
              <a:rPr lang="de-DE" sz="900" dirty="0">
                <a:effectLst/>
              </a:rPr>
              <a:t>[</a:t>
            </a:r>
            <a:r>
              <a:rPr lang="de-DE" sz="900" b="1" dirty="0">
                <a:effectLst/>
              </a:rPr>
              <a:t>10</a:t>
            </a:r>
            <a:r>
              <a:rPr lang="de-DE" sz="900" dirty="0">
                <a:effectLst/>
              </a:rPr>
              <a:t>] Sonja Rümelin, P. Siegl, and A. Butz. </a:t>
            </a:r>
            <a:r>
              <a:rPr lang="de-DE" sz="900" dirty="0" err="1">
                <a:effectLst/>
              </a:rPr>
              <a:t>Could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you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please</a:t>
            </a:r>
            <a:r>
              <a:rPr lang="de-DE" sz="900" dirty="0">
                <a:effectLst/>
              </a:rPr>
              <a:t> ... ? </a:t>
            </a:r>
            <a:r>
              <a:rPr lang="de-DE" sz="900" dirty="0" err="1">
                <a:effectLst/>
              </a:rPr>
              <a:t>investigating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cooperation</a:t>
            </a:r>
            <a:r>
              <a:rPr lang="de-DE" sz="900" dirty="0">
                <a:effectLst/>
              </a:rPr>
              <a:t> in </a:t>
            </a:r>
            <a:r>
              <a:rPr lang="de-DE" sz="900" dirty="0" err="1">
                <a:effectLst/>
              </a:rPr>
              <a:t>the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car</a:t>
            </a:r>
            <a:r>
              <a:rPr lang="de-DE" sz="900" dirty="0">
                <a:effectLst/>
              </a:rPr>
              <a:t>. In </a:t>
            </a:r>
            <a:r>
              <a:rPr lang="de-DE" sz="900" dirty="0" err="1">
                <a:effectLst/>
              </a:rPr>
              <a:t>Adjunct</a:t>
            </a:r>
            <a:r>
              <a:rPr lang="de-DE" sz="900" dirty="0">
                <a:effectLst/>
              </a:rPr>
              <a:t> Proceedings </a:t>
            </a:r>
            <a:r>
              <a:rPr lang="de-DE" sz="900" dirty="0" err="1">
                <a:effectLst/>
              </a:rPr>
              <a:t>of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the</a:t>
            </a:r>
            <a:r>
              <a:rPr lang="de-DE" sz="900" dirty="0">
                <a:effectLst/>
              </a:rPr>
              <a:t> 5th International Conference on Automotive User Interfaces and Interactive </a:t>
            </a:r>
            <a:r>
              <a:rPr lang="de-DE" sz="900" dirty="0" err="1">
                <a:effectLst/>
              </a:rPr>
              <a:t>Vehicular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Applications</a:t>
            </a:r>
            <a:r>
              <a:rPr lang="de-DE" sz="900" dirty="0">
                <a:effectLst/>
              </a:rPr>
              <a:t> (</a:t>
            </a:r>
            <a:r>
              <a:rPr lang="de-DE" sz="900" dirty="0" err="1">
                <a:effectLst/>
              </a:rPr>
              <a:t>AutomotiveUI</a:t>
            </a:r>
            <a:r>
              <a:rPr lang="de-DE" sz="900" dirty="0">
                <a:effectLst/>
              </a:rPr>
              <a:t> ’13), </a:t>
            </a:r>
            <a:r>
              <a:rPr lang="de-DE" sz="900" dirty="0" err="1">
                <a:effectLst/>
              </a:rPr>
              <a:t>pages</a:t>
            </a:r>
            <a:r>
              <a:rPr lang="de-DE" sz="900" dirty="0">
                <a:effectLst/>
              </a:rPr>
              <a:t> 61–64. </a:t>
            </a:r>
            <a:r>
              <a:rPr lang="de-DE" sz="900" dirty="0" err="1">
                <a:effectLst/>
              </a:rPr>
              <a:t>AutomotiveUI</a:t>
            </a:r>
            <a:r>
              <a:rPr lang="de-DE" sz="900" dirty="0">
                <a:effectLst/>
              </a:rPr>
              <a:t> ’13, 2013.</a:t>
            </a:r>
            <a:br>
              <a:rPr lang="de-DE" sz="900" dirty="0">
                <a:effectLst/>
              </a:rPr>
            </a:br>
            <a:r>
              <a:rPr lang="de-DE" sz="900" dirty="0">
                <a:effectLst/>
              </a:rPr>
              <a:t>[</a:t>
            </a:r>
            <a:r>
              <a:rPr lang="de-DE" sz="900" b="1" dirty="0">
                <a:effectLst/>
              </a:rPr>
              <a:t>11</a:t>
            </a:r>
            <a:r>
              <a:rPr lang="de-DE" sz="900" dirty="0">
                <a:effectLst/>
              </a:rPr>
              <a:t>] Jacques </a:t>
            </a:r>
            <a:r>
              <a:rPr lang="de-DE" sz="900" dirty="0" err="1">
                <a:effectLst/>
              </a:rPr>
              <a:t>Terken</a:t>
            </a:r>
            <a:r>
              <a:rPr lang="de-DE" sz="900" dirty="0">
                <a:effectLst/>
              </a:rPr>
              <a:t> and Bastian </a:t>
            </a:r>
            <a:r>
              <a:rPr lang="de-DE" sz="900" dirty="0" err="1">
                <a:effectLst/>
              </a:rPr>
              <a:t>Pfleging</a:t>
            </a:r>
            <a:r>
              <a:rPr lang="de-DE" sz="900" dirty="0">
                <a:effectLst/>
              </a:rPr>
              <a:t>. </a:t>
            </a:r>
            <a:r>
              <a:rPr lang="de-DE" sz="900" dirty="0" err="1">
                <a:effectLst/>
              </a:rPr>
              <a:t>Toward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shared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control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between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automated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vehicles</a:t>
            </a:r>
            <a:r>
              <a:rPr lang="de-DE" sz="900" dirty="0"/>
              <a:t> </a:t>
            </a:r>
            <a:r>
              <a:rPr lang="de-DE" sz="900" dirty="0">
                <a:effectLst/>
              </a:rPr>
              <a:t>and </a:t>
            </a:r>
            <a:r>
              <a:rPr lang="de-DE" sz="900" dirty="0" err="1">
                <a:effectLst/>
              </a:rPr>
              <a:t>users</a:t>
            </a:r>
            <a:r>
              <a:rPr lang="de-DE" sz="900" dirty="0">
                <a:effectLst/>
              </a:rPr>
              <a:t>. Automotive Innovation, 3(1):53–61, 2020.</a:t>
            </a:r>
            <a:br>
              <a:rPr lang="de-DE" sz="900" dirty="0">
                <a:effectLst/>
              </a:rPr>
            </a:br>
            <a:r>
              <a:rPr lang="de-DE" sz="900" dirty="0">
                <a:effectLst/>
              </a:rPr>
              <a:t>[</a:t>
            </a:r>
            <a:r>
              <a:rPr lang="de-DE" sz="900" b="1" dirty="0">
                <a:effectLst/>
              </a:rPr>
              <a:t>12</a:t>
            </a:r>
            <a:r>
              <a:rPr lang="de-DE" sz="900" dirty="0">
                <a:effectLst/>
              </a:rPr>
              <a:t>] Marcel Walch, Stacey Li, Ilan Mandel, David </a:t>
            </a:r>
            <a:r>
              <a:rPr lang="de-DE" sz="900" dirty="0" err="1">
                <a:effectLst/>
              </a:rPr>
              <a:t>Goedicke</a:t>
            </a:r>
            <a:r>
              <a:rPr lang="de-DE" sz="900" dirty="0">
                <a:effectLst/>
              </a:rPr>
              <a:t>, Natalie Friedman, and Wendy Ju. </a:t>
            </a:r>
            <a:r>
              <a:rPr lang="de-DE" sz="900" dirty="0" err="1">
                <a:effectLst/>
              </a:rPr>
              <a:t>Crosswalk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cooperation</a:t>
            </a:r>
            <a:r>
              <a:rPr lang="de-DE" sz="900" dirty="0">
                <a:effectLst/>
              </a:rPr>
              <a:t>: A </a:t>
            </a:r>
            <a:r>
              <a:rPr lang="de-DE" sz="900" dirty="0" err="1">
                <a:effectLst/>
              </a:rPr>
              <a:t>phone-integrated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driver-vehicle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cooperation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approach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to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predict</a:t>
            </a:r>
            <a:r>
              <a:rPr lang="de-DE" sz="900" dirty="0"/>
              <a:t> </a:t>
            </a:r>
            <a:r>
              <a:rPr lang="de-DE" sz="900" dirty="0" err="1">
                <a:effectLst/>
              </a:rPr>
              <a:t>the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crossing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intentions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of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pedestrians</a:t>
            </a:r>
            <a:r>
              <a:rPr lang="de-DE" sz="900" dirty="0">
                <a:effectLst/>
              </a:rPr>
              <a:t> in </a:t>
            </a:r>
            <a:r>
              <a:rPr lang="de-DE" sz="900" dirty="0" err="1">
                <a:effectLst/>
              </a:rPr>
              <a:t>automated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driving</a:t>
            </a:r>
            <a:r>
              <a:rPr lang="de-DE" sz="900" dirty="0">
                <a:effectLst/>
              </a:rPr>
              <a:t>. In 12th International Conference 31</a:t>
            </a:r>
            <a:r>
              <a:rPr lang="de-DE" sz="900" dirty="0"/>
              <a:t> </a:t>
            </a:r>
            <a:r>
              <a:rPr lang="de-DE" sz="900" dirty="0">
                <a:effectLst/>
              </a:rPr>
              <a:t>on Automotive User Interfaces and Interactive </a:t>
            </a:r>
            <a:r>
              <a:rPr lang="de-DE" sz="900" dirty="0" err="1">
                <a:effectLst/>
              </a:rPr>
              <a:t>Vehicular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Applications</a:t>
            </a:r>
            <a:r>
              <a:rPr lang="de-DE" sz="900" dirty="0">
                <a:effectLst/>
              </a:rPr>
              <a:t>, </a:t>
            </a:r>
            <a:r>
              <a:rPr lang="de-DE" sz="900" dirty="0" err="1">
                <a:effectLst/>
              </a:rPr>
              <a:t>AutomotiveUI</a:t>
            </a:r>
            <a:r>
              <a:rPr lang="de-DE" sz="900" dirty="0">
                <a:effectLst/>
              </a:rPr>
              <a:t> ’20,</a:t>
            </a:r>
            <a:br>
              <a:rPr lang="de-DE" sz="900" dirty="0"/>
            </a:br>
            <a:r>
              <a:rPr lang="de-DE" sz="900" dirty="0" err="1">
                <a:effectLst/>
              </a:rPr>
              <a:t>pages</a:t>
            </a:r>
            <a:r>
              <a:rPr lang="de-DE" sz="900" dirty="0">
                <a:effectLst/>
              </a:rPr>
              <a:t> 74–77, New York, NY, USA, 2020. </a:t>
            </a:r>
            <a:r>
              <a:rPr lang="de-DE" sz="900" dirty="0" err="1">
                <a:effectLst/>
              </a:rPr>
              <a:t>Association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for</a:t>
            </a:r>
            <a:r>
              <a:rPr lang="de-DE" sz="900" dirty="0">
                <a:effectLst/>
              </a:rPr>
              <a:t> Computing Machinery.</a:t>
            </a:r>
            <a:br>
              <a:rPr lang="de-DE" sz="900" dirty="0"/>
            </a:br>
            <a:r>
              <a:rPr lang="de-DE" sz="900" dirty="0">
                <a:effectLst/>
              </a:rPr>
              <a:t>[</a:t>
            </a:r>
            <a:r>
              <a:rPr lang="de-DE" sz="900" b="1" dirty="0">
                <a:effectLst/>
              </a:rPr>
              <a:t>13</a:t>
            </a:r>
            <a:r>
              <a:rPr lang="de-DE" sz="900" dirty="0">
                <a:effectLst/>
              </a:rPr>
              <a:t>] Chao Wang. A </a:t>
            </a:r>
            <a:r>
              <a:rPr lang="de-DE" sz="900" dirty="0" err="1">
                <a:effectLst/>
              </a:rPr>
              <a:t>framework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of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the</a:t>
            </a:r>
            <a:r>
              <a:rPr lang="de-DE" sz="900" dirty="0">
                <a:effectLst/>
              </a:rPr>
              <a:t> non-</a:t>
            </a:r>
            <a:r>
              <a:rPr lang="de-DE" sz="900" dirty="0" err="1">
                <a:effectLst/>
              </a:rPr>
              <a:t>critical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spontaneous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intervention</a:t>
            </a:r>
            <a:r>
              <a:rPr lang="de-DE" sz="900" dirty="0">
                <a:effectLst/>
              </a:rPr>
              <a:t> in </a:t>
            </a:r>
            <a:r>
              <a:rPr lang="de-DE" sz="900" dirty="0" err="1">
                <a:effectLst/>
              </a:rPr>
              <a:t>highly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automated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driving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scenarios</a:t>
            </a:r>
            <a:r>
              <a:rPr lang="de-DE" sz="900" dirty="0">
                <a:effectLst/>
              </a:rPr>
              <a:t>. In Proceedings </a:t>
            </a:r>
            <a:r>
              <a:rPr lang="de-DE" sz="900" dirty="0" err="1">
                <a:effectLst/>
              </a:rPr>
              <a:t>of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the</a:t>
            </a:r>
            <a:r>
              <a:rPr lang="de-DE" sz="900" dirty="0">
                <a:effectLst/>
              </a:rPr>
              <a:t> 11th International Conference on Automotive User Interfaces and Interactive </a:t>
            </a:r>
            <a:r>
              <a:rPr lang="de-DE" sz="900" dirty="0" err="1">
                <a:effectLst/>
              </a:rPr>
              <a:t>Vehicular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Applications</a:t>
            </a:r>
            <a:r>
              <a:rPr lang="de-DE" sz="900" dirty="0">
                <a:effectLst/>
              </a:rPr>
              <a:t>: </a:t>
            </a:r>
            <a:r>
              <a:rPr lang="de-DE" sz="900" dirty="0" err="1">
                <a:effectLst/>
              </a:rPr>
              <a:t>Adjunct</a:t>
            </a:r>
            <a:r>
              <a:rPr lang="de-DE" sz="900" dirty="0">
                <a:effectLst/>
              </a:rPr>
              <a:t> Proceedings, </a:t>
            </a:r>
            <a:r>
              <a:rPr lang="de-DE" sz="900" dirty="0" err="1">
                <a:effectLst/>
              </a:rPr>
              <a:t>AutomotiveUI</a:t>
            </a:r>
            <a:r>
              <a:rPr lang="de-DE" sz="900" dirty="0">
                <a:effectLst/>
              </a:rPr>
              <a:t> ’19, </a:t>
            </a:r>
            <a:r>
              <a:rPr lang="de-DE" sz="900" dirty="0" err="1">
                <a:effectLst/>
              </a:rPr>
              <a:t>pages</a:t>
            </a:r>
            <a:r>
              <a:rPr lang="de-DE" sz="900" dirty="0">
                <a:effectLst/>
              </a:rPr>
              <a:t> 421–426, New York, NY, USA, 2019. </a:t>
            </a:r>
            <a:r>
              <a:rPr lang="de-DE" sz="900" dirty="0" err="1">
                <a:effectLst/>
              </a:rPr>
              <a:t>Association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for</a:t>
            </a:r>
            <a:r>
              <a:rPr lang="de-DE" sz="900" dirty="0">
                <a:effectLst/>
              </a:rPr>
              <a:t> Computing Machinery.</a:t>
            </a:r>
            <a:br>
              <a:rPr lang="de-DE" sz="900" dirty="0"/>
            </a:br>
            <a:r>
              <a:rPr lang="de-DE" sz="900" dirty="0">
                <a:effectLst/>
              </a:rPr>
              <a:t>[</a:t>
            </a:r>
            <a:r>
              <a:rPr lang="de-DE" sz="900" b="1" dirty="0">
                <a:effectLst/>
              </a:rPr>
              <a:t>14</a:t>
            </a:r>
            <a:r>
              <a:rPr lang="de-DE" sz="900" dirty="0">
                <a:effectLst/>
              </a:rPr>
              <a:t>] Chao Wang, Matti Krüger, and Christiane B. Wiebel-</a:t>
            </a:r>
            <a:r>
              <a:rPr lang="de-DE" sz="900" dirty="0" err="1">
                <a:effectLst/>
              </a:rPr>
              <a:t>Herboth</a:t>
            </a:r>
            <a:r>
              <a:rPr lang="de-DE" sz="900" dirty="0">
                <a:effectLst/>
              </a:rPr>
              <a:t>. “</a:t>
            </a:r>
            <a:r>
              <a:rPr lang="de-DE" sz="900" dirty="0" err="1">
                <a:effectLst/>
              </a:rPr>
              <a:t>watch</a:t>
            </a:r>
            <a:r>
              <a:rPr lang="de-DE" sz="900" dirty="0">
                <a:effectLst/>
              </a:rPr>
              <a:t> out!”: </a:t>
            </a:r>
            <a:r>
              <a:rPr lang="de-DE" sz="900" dirty="0" err="1">
                <a:effectLst/>
              </a:rPr>
              <a:t>Prediction</a:t>
            </a:r>
            <a:r>
              <a:rPr lang="de-DE" sz="900" dirty="0">
                <a:effectLst/>
              </a:rPr>
              <a:t>-level </a:t>
            </a:r>
            <a:r>
              <a:rPr lang="de-DE" sz="900" dirty="0" err="1">
                <a:effectLst/>
              </a:rPr>
              <a:t>intervention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for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automated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driving</a:t>
            </a:r>
            <a:r>
              <a:rPr lang="de-DE" sz="900" dirty="0">
                <a:effectLst/>
              </a:rPr>
              <a:t>. In 12th International Conference on Automotive User Interfaces and Interactive </a:t>
            </a:r>
            <a:r>
              <a:rPr lang="de-DE" sz="900" dirty="0" err="1">
                <a:effectLst/>
              </a:rPr>
              <a:t>Vehicular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Applications</a:t>
            </a:r>
            <a:r>
              <a:rPr lang="de-DE" sz="900" dirty="0">
                <a:effectLst/>
              </a:rPr>
              <a:t>, </a:t>
            </a:r>
            <a:r>
              <a:rPr lang="de-DE" sz="900" dirty="0" err="1">
                <a:effectLst/>
              </a:rPr>
              <a:t>AutomotiveUI</a:t>
            </a:r>
            <a:r>
              <a:rPr lang="de-DE" sz="900" dirty="0">
                <a:effectLst/>
              </a:rPr>
              <a:t> ’20, </a:t>
            </a:r>
            <a:r>
              <a:rPr lang="de-DE" sz="900" dirty="0" err="1">
                <a:effectLst/>
              </a:rPr>
              <a:t>pages</a:t>
            </a:r>
            <a:r>
              <a:rPr lang="de-DE" sz="900" dirty="0">
                <a:effectLst/>
              </a:rPr>
              <a:t> 169–180, New York, NY, USA, 2020. </a:t>
            </a:r>
            <a:r>
              <a:rPr lang="de-DE" sz="900" dirty="0" err="1">
                <a:effectLst/>
              </a:rPr>
              <a:t>Association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for</a:t>
            </a:r>
            <a:r>
              <a:rPr lang="de-DE" sz="900" dirty="0">
                <a:effectLst/>
              </a:rPr>
              <a:t> Computing Machinery.</a:t>
            </a:r>
            <a:br>
              <a:rPr lang="de-DE" sz="900" dirty="0"/>
            </a:br>
            <a:r>
              <a:rPr lang="de-DE" sz="900" dirty="0">
                <a:effectLst/>
              </a:rPr>
              <a:t>[</a:t>
            </a:r>
            <a:r>
              <a:rPr lang="de-DE" sz="900" b="1" dirty="0">
                <a:effectLst/>
              </a:rPr>
              <a:t>15</a:t>
            </a:r>
            <a:r>
              <a:rPr lang="de-DE" sz="900" dirty="0">
                <a:effectLst/>
              </a:rPr>
              <a:t>] Philipp Wintersberger, Hannah Nicklas, Thomas </a:t>
            </a:r>
            <a:r>
              <a:rPr lang="de-DE" sz="900" dirty="0" err="1">
                <a:effectLst/>
              </a:rPr>
              <a:t>Martlbauer</a:t>
            </a:r>
            <a:r>
              <a:rPr lang="de-DE" sz="900" dirty="0">
                <a:effectLst/>
              </a:rPr>
              <a:t>, Stephan Hammer, and Andreas </a:t>
            </a:r>
            <a:r>
              <a:rPr lang="de-DE" sz="900" dirty="0" err="1">
                <a:effectLst/>
              </a:rPr>
              <a:t>Riener</a:t>
            </a:r>
            <a:r>
              <a:rPr lang="de-DE" sz="900" dirty="0">
                <a:effectLst/>
              </a:rPr>
              <a:t>. </a:t>
            </a:r>
            <a:r>
              <a:rPr lang="de-DE" sz="900" dirty="0" err="1">
                <a:effectLst/>
              </a:rPr>
              <a:t>Explainable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automation</a:t>
            </a:r>
            <a:r>
              <a:rPr lang="de-DE" sz="900" dirty="0">
                <a:effectLst/>
              </a:rPr>
              <a:t>: </a:t>
            </a:r>
            <a:r>
              <a:rPr lang="de-DE" sz="900" dirty="0" err="1">
                <a:effectLst/>
              </a:rPr>
              <a:t>Personalized</a:t>
            </a:r>
            <a:r>
              <a:rPr lang="de-DE" sz="900" dirty="0">
                <a:effectLst/>
              </a:rPr>
              <a:t> and adaptive </a:t>
            </a:r>
            <a:r>
              <a:rPr lang="de-DE" sz="900" dirty="0" err="1">
                <a:effectLst/>
              </a:rPr>
              <a:t>uis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to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foster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trust</a:t>
            </a:r>
            <a:r>
              <a:rPr lang="de-DE" sz="900" dirty="0">
                <a:effectLst/>
              </a:rPr>
              <a:t> and </a:t>
            </a:r>
            <a:r>
              <a:rPr lang="de-DE" sz="900" dirty="0" err="1">
                <a:effectLst/>
              </a:rPr>
              <a:t>understanding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of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driving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automation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systems</a:t>
            </a:r>
            <a:r>
              <a:rPr lang="de-DE" sz="900" dirty="0">
                <a:effectLst/>
              </a:rPr>
              <a:t>. In 12th International Conference on Automotive User Interfaces and Interactive </a:t>
            </a:r>
            <a:r>
              <a:rPr lang="de-DE" sz="900" dirty="0" err="1">
                <a:effectLst/>
              </a:rPr>
              <a:t>Vehicular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Applications</a:t>
            </a:r>
            <a:r>
              <a:rPr lang="de-DE" sz="900" dirty="0">
                <a:effectLst/>
              </a:rPr>
              <a:t>, </a:t>
            </a:r>
            <a:r>
              <a:rPr lang="de-DE" sz="900" dirty="0" err="1">
                <a:effectLst/>
              </a:rPr>
              <a:t>AutomotiveUI</a:t>
            </a:r>
            <a:r>
              <a:rPr lang="de-DE" sz="900" dirty="0">
                <a:effectLst/>
              </a:rPr>
              <a:t> ’20, </a:t>
            </a:r>
            <a:r>
              <a:rPr lang="de-DE" sz="900" dirty="0" err="1">
                <a:effectLst/>
              </a:rPr>
              <a:t>pages</a:t>
            </a:r>
            <a:r>
              <a:rPr lang="de-DE" sz="900" dirty="0">
                <a:effectLst/>
              </a:rPr>
              <a:t> 252–261, New York, NY, USA, 2020. </a:t>
            </a:r>
            <a:r>
              <a:rPr lang="de-DE" sz="900" dirty="0" err="1">
                <a:effectLst/>
              </a:rPr>
              <a:t>Association</a:t>
            </a:r>
            <a:r>
              <a:rPr lang="de-DE" sz="900" dirty="0">
                <a:effectLst/>
              </a:rPr>
              <a:t> </a:t>
            </a:r>
            <a:r>
              <a:rPr lang="de-DE" sz="900" dirty="0" err="1">
                <a:effectLst/>
              </a:rPr>
              <a:t>for</a:t>
            </a:r>
            <a:r>
              <a:rPr lang="de-DE" sz="900" dirty="0">
                <a:effectLst/>
              </a:rPr>
              <a:t> Computing Machinery.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673424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FE50F1-E73C-424B-908D-C2F4DDE4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D07957C-2144-436E-884B-313652A9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320B00-2860-4711-8BD9-9F754814044C}"/>
              </a:ext>
            </a:extLst>
          </p:cNvPr>
          <p:cNvSpPr txBox="1"/>
          <p:nvPr/>
        </p:nvSpPr>
        <p:spPr>
          <a:xfrm>
            <a:off x="467544" y="491182"/>
            <a:ext cx="792088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Future </a:t>
            </a:r>
            <a:r>
              <a:rPr lang="de-DE" sz="2800" dirty="0" err="1"/>
              <a:t>work</a:t>
            </a:r>
            <a:r>
              <a:rPr lang="de-DE" sz="2800" dirty="0"/>
              <a:t>:</a:t>
            </a:r>
          </a:p>
          <a:p>
            <a:pPr marL="457200" indent="-457200">
              <a:buFontTx/>
              <a:buChar char="-"/>
            </a:pPr>
            <a:r>
              <a:rPr lang="de-DE" sz="2400" dirty="0" err="1"/>
              <a:t>Soundscape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subtle</a:t>
            </a:r>
            <a:r>
              <a:rPr lang="de-DE" sz="2400" dirty="0"/>
              <a:t> but </a:t>
            </a:r>
            <a:r>
              <a:rPr lang="de-DE" sz="2400" dirty="0" err="1"/>
              <a:t>meaningful</a:t>
            </a:r>
            <a:r>
              <a:rPr lang="de-DE" sz="2400" dirty="0"/>
              <a:t> </a:t>
            </a:r>
            <a:r>
              <a:rPr lang="de-DE" sz="2400" dirty="0" err="1"/>
              <a:t>notification</a:t>
            </a:r>
            <a:endParaRPr lang="de-DE" sz="2400" dirty="0"/>
          </a:p>
          <a:p>
            <a:pPr marL="457200" indent="-457200">
              <a:buFontTx/>
              <a:buChar char="-"/>
            </a:pPr>
            <a:r>
              <a:rPr lang="de-DE" sz="2400" dirty="0"/>
              <a:t>Voice </a:t>
            </a:r>
            <a:r>
              <a:rPr lang="de-DE" sz="2400" dirty="0" err="1"/>
              <a:t>control</a:t>
            </a:r>
            <a:r>
              <a:rPr lang="de-DE" sz="2400" dirty="0"/>
              <a:t>/ </a:t>
            </a:r>
            <a:r>
              <a:rPr lang="de-DE" sz="2400" dirty="0" err="1"/>
              <a:t>assistance</a:t>
            </a:r>
            <a:endParaRPr lang="de-DE" sz="2400" dirty="0"/>
          </a:p>
          <a:p>
            <a:pPr marL="457200" indent="-457200">
              <a:buFontTx/>
              <a:buChar char="-"/>
            </a:pPr>
            <a:r>
              <a:rPr lang="de-DE" sz="2400" dirty="0"/>
              <a:t>Shop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questions</a:t>
            </a:r>
            <a:endParaRPr lang="de-DE" sz="2400" dirty="0"/>
          </a:p>
          <a:p>
            <a:pPr marL="457200" indent="-457200">
              <a:buFontTx/>
              <a:buChar char="-"/>
            </a:pPr>
            <a:r>
              <a:rPr lang="de-DE" sz="2400" dirty="0"/>
              <a:t>In-car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simulator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r>
              <a:rPr lang="de-DE" sz="2400" dirty="0"/>
              <a:t> </a:t>
            </a:r>
          </a:p>
          <a:p>
            <a:pPr marL="457200" indent="-457200">
              <a:buFontTx/>
              <a:buChar char="-"/>
            </a:pP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shop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endParaRPr lang="de-DE" sz="2400" dirty="0"/>
          </a:p>
          <a:p>
            <a:pPr marL="457200" indent="-457200">
              <a:buFontTx/>
              <a:buChar char="-"/>
            </a:pPr>
            <a:endParaRPr lang="de-DE" sz="2400" dirty="0"/>
          </a:p>
          <a:p>
            <a:pPr marL="457200" indent="-457200">
              <a:buFontTx/>
              <a:buChar char="-"/>
            </a:pPr>
            <a:endParaRPr lang="de-DE" sz="2400" dirty="0"/>
          </a:p>
          <a:p>
            <a:r>
              <a:rPr lang="de-DE" sz="2800" dirty="0" err="1"/>
              <a:t>Limitations</a:t>
            </a:r>
            <a:r>
              <a:rPr lang="de-DE" sz="2800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sz="2400" dirty="0" err="1"/>
              <a:t>Hardly</a:t>
            </a:r>
            <a:r>
              <a:rPr lang="de-DE" sz="2400" dirty="0"/>
              <a:t> </a:t>
            </a:r>
            <a:r>
              <a:rPr lang="de-DE" sz="2400" dirty="0" err="1"/>
              <a:t>realistic</a:t>
            </a:r>
            <a:r>
              <a:rPr lang="de-DE" sz="2400" dirty="0"/>
              <a:t> (online </a:t>
            </a:r>
            <a:r>
              <a:rPr lang="de-DE" sz="2400" dirty="0" err="1"/>
              <a:t>study</a:t>
            </a:r>
            <a:r>
              <a:rPr lang="de-DE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sz="2400" dirty="0" err="1"/>
              <a:t>Figma</a:t>
            </a:r>
            <a:r>
              <a:rPr lang="de-DE" sz="2400" dirty="0"/>
              <a:t> </a:t>
            </a:r>
            <a:r>
              <a:rPr lang="de-DE" sz="2400" dirty="0" err="1"/>
              <a:t>functionalities</a:t>
            </a:r>
            <a:r>
              <a:rPr lang="de-DE" sz="2400" dirty="0"/>
              <a:t> (</a:t>
            </a:r>
            <a:r>
              <a:rPr lang="de-DE" sz="2400" dirty="0" err="1"/>
              <a:t>no</a:t>
            </a:r>
            <a:r>
              <a:rPr lang="de-DE" sz="2400" dirty="0"/>
              <a:t> zoom in,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sound</a:t>
            </a:r>
            <a:r>
              <a:rPr lang="de-DE" sz="2400" dirty="0"/>
              <a:t>,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haptic</a:t>
            </a:r>
            <a:r>
              <a:rPr lang="de-DE" sz="2400" dirty="0"/>
              <a:t> </a:t>
            </a:r>
            <a:r>
              <a:rPr lang="de-DE" sz="2400" dirty="0" err="1"/>
              <a:t>feedback</a:t>
            </a:r>
            <a:r>
              <a:rPr lang="de-DE" sz="2400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young</a:t>
            </a:r>
            <a:r>
              <a:rPr lang="de-DE" sz="2400" dirty="0"/>
              <a:t> </a:t>
            </a:r>
            <a:r>
              <a:rPr lang="de-DE" sz="2400" dirty="0" err="1"/>
              <a:t>participants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technological</a:t>
            </a:r>
            <a:r>
              <a:rPr lang="de-DE" sz="2400" dirty="0"/>
              <a:t> </a:t>
            </a:r>
            <a:r>
              <a:rPr lang="de-DE" sz="2400" dirty="0" err="1"/>
              <a:t>preknowledge</a:t>
            </a:r>
            <a:r>
              <a:rPr lang="de-DE" sz="2400" dirty="0"/>
              <a:t> and </a:t>
            </a:r>
            <a:r>
              <a:rPr lang="de-DE" sz="2400" dirty="0" err="1"/>
              <a:t>trust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41851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2890D-70E2-4981-B94F-5C69F40A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FE50F1-E73C-424B-908D-C2F4DDE4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D07957C-2144-436E-884B-313652A9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320B00-2860-4711-8BD9-9F754814044C}"/>
              </a:ext>
            </a:extLst>
          </p:cNvPr>
          <p:cNvSpPr txBox="1"/>
          <p:nvPr/>
        </p:nvSpPr>
        <p:spPr>
          <a:xfrm>
            <a:off x="467544" y="1268760"/>
            <a:ext cx="79208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effectLst/>
                <a:latin typeface="Arial" panose="020B0604020202020204" pitchFamily="34" charset="0"/>
              </a:rPr>
              <a:t>13 participants ( 43.33%) reported travelling weekly as a passenger in a car 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  <a:latin typeface="Arial" panose="020B0604020202020204" pitchFamily="34" charset="0"/>
              </a:rPr>
              <a:t>1 ( 36.67 %) reported monthly 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  <a:latin typeface="Arial" panose="020B0604020202020204" pitchFamily="34" charset="0"/>
              </a:rPr>
              <a:t>4 (13.33%) daily  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  <a:latin typeface="Arial" panose="020B0604020202020204" pitchFamily="34" charset="0"/>
              </a:rPr>
              <a:t>2 (6.67 %) rarely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effectLst/>
                <a:latin typeface="Arial" panose="020B0604020202020204" pitchFamily="34" charset="0"/>
              </a:rPr>
              <a:t>11 (36,67%) participants average trip duration of 1-2 hours 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  <a:latin typeface="Arial" panose="020B0604020202020204" pitchFamily="34" charset="0"/>
              </a:rPr>
              <a:t>8 (26,67 %) a duration of 30 minutes-1 hour 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  <a:latin typeface="Arial" panose="020B0604020202020204" pitchFamily="34" charset="0"/>
              </a:rPr>
              <a:t>7 (23,33 %) a duration of less than 30minutes  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  <a:latin typeface="Arial" panose="020B0604020202020204" pitchFamily="34" charset="0"/>
              </a:rPr>
              <a:t>4 (13,33 %) a duration of 3-5 hours per trip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Not all participants wanted to disclose their travel </a:t>
            </a:r>
            <a:r>
              <a:rPr lang="en-US" dirty="0" err="1">
                <a:latin typeface="Arial" panose="020B0604020202020204" pitchFamily="34" charset="0"/>
              </a:rPr>
              <a:t>behaviour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8637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U SabonNext Demi (Überschriften)"/>
                <a:cs typeface="Arial" panose="020B0604020202020204" pitchFamily="34" charset="0"/>
              </a:rPr>
              <a:t>1.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650" y="1048832"/>
            <a:ext cx="4528366" cy="5015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>
                <a:latin typeface="LMU CompatilFact (Textkörper)"/>
                <a:cs typeface="Arial" panose="020B0604020202020204" pitchFamily="34" charset="0"/>
              </a:rPr>
              <a:t>User </a:t>
            </a:r>
            <a:r>
              <a:rPr lang="de-DE" b="1" dirty="0" err="1">
                <a:latin typeface="LMU CompatilFact (Textkörper)"/>
                <a:cs typeface="Arial" panose="020B0604020202020204" pitchFamily="34" charset="0"/>
              </a:rPr>
              <a:t>aspect</a:t>
            </a:r>
            <a:r>
              <a:rPr lang="de-DE" b="1" dirty="0">
                <a:latin typeface="LMU CompatilFact (Textkörper)"/>
                <a:cs typeface="Arial" panose="020B0604020202020204" pitchFamily="34" charset="0"/>
              </a:rPr>
              <a:t> :</a:t>
            </a:r>
          </a:p>
          <a:p>
            <a:r>
              <a:rPr lang="de-DE" sz="2000" b="1" dirty="0" err="1">
                <a:latin typeface="LMU CompatilFact (Textkörper)"/>
                <a:cs typeface="Arial" panose="020B0604020202020204" pitchFamily="34" charset="0"/>
              </a:rPr>
              <a:t>Passengers</a:t>
            </a:r>
            <a:r>
              <a:rPr lang="de-DE" sz="20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LMU CompatilFact (Textkörper)"/>
                <a:cs typeface="Arial" panose="020B0604020202020204" pitchFamily="34" charset="0"/>
              </a:rPr>
              <a:t>requested</a:t>
            </a:r>
            <a:r>
              <a:rPr lang="de-DE" sz="2000" b="1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LMU CompatilFact (Textkörper)"/>
                <a:cs typeface="Arial" panose="020B0604020202020204" pitchFamily="34" charset="0"/>
              </a:rPr>
              <a:t>stops</a:t>
            </a:r>
            <a:r>
              <a:rPr lang="de-DE" sz="20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LMU CompatilFact (Textkörper)"/>
                <a:cs typeface="Arial" panose="020B0604020202020204" pitchFamily="34" charset="0"/>
              </a:rPr>
              <a:t>by</a:t>
            </a:r>
            <a:r>
              <a:rPr lang="de-DE" sz="20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LMU CompatilFact (Textkörper)"/>
                <a:cs typeface="Arial" panose="020B0604020202020204" pitchFamily="34" charset="0"/>
              </a:rPr>
              <a:t>telling</a:t>
            </a:r>
            <a:r>
              <a:rPr lang="de-DE" sz="20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LMU CompatilFact (Textkörper)"/>
                <a:cs typeface="Arial" panose="020B0604020202020204" pitchFamily="34" charset="0"/>
              </a:rPr>
              <a:t>driver</a:t>
            </a:r>
            <a:endParaRPr lang="de-DE" sz="2000" dirty="0">
              <a:latin typeface="LMU CompatilFact (Textkörper)"/>
              <a:cs typeface="Arial" panose="020B0604020202020204" pitchFamily="34" charset="0"/>
            </a:endParaRPr>
          </a:p>
          <a:p>
            <a:r>
              <a:rPr lang="de-DE" sz="2000" b="1" dirty="0">
                <a:latin typeface="LMU CompatilFact (Textkörper)"/>
                <a:cs typeface="Arial" panose="020B0604020202020204" pitchFamily="34" charset="0"/>
              </a:rPr>
              <a:t>NDRA</a:t>
            </a:r>
            <a:r>
              <a:rPr lang="de-DE" sz="2000" dirty="0">
                <a:latin typeface="LMU CompatilFact (Textkörper)"/>
                <a:cs typeface="Arial" panose="020B0604020202020204" pitchFamily="34" charset="0"/>
              </a:rPr>
              <a:t> vs. </a:t>
            </a:r>
            <a:r>
              <a:rPr lang="de-DE" sz="2000" b="1" dirty="0">
                <a:latin typeface="LMU CompatilFact (Textkörper)"/>
                <a:cs typeface="Arial" panose="020B0604020202020204" pitchFamily="34" charset="0"/>
              </a:rPr>
              <a:t>Situational </a:t>
            </a:r>
            <a:r>
              <a:rPr lang="de-DE" sz="2000" b="1" dirty="0" err="1">
                <a:latin typeface="LMU CompatilFact (Textkörper)"/>
                <a:cs typeface="Arial" panose="020B0604020202020204" pitchFamily="34" charset="0"/>
              </a:rPr>
              <a:t>awareness</a:t>
            </a:r>
            <a:endParaRPr lang="de-DE" sz="2000" b="1" dirty="0">
              <a:latin typeface="LMU CompatilFact (Textkörper)"/>
              <a:cs typeface="Arial" panose="020B0604020202020204" pitchFamily="34" charset="0"/>
            </a:endParaRPr>
          </a:p>
          <a:p>
            <a:r>
              <a:rPr lang="de-DE" sz="2000" dirty="0">
                <a:latin typeface="LMU CompatilFact (Textkörper)"/>
                <a:cs typeface="Arial" panose="020B0604020202020204" pitchFamily="34" charset="0"/>
              </a:rPr>
              <a:t>Create </a:t>
            </a:r>
            <a:r>
              <a:rPr lang="de-DE" sz="2000" b="1" dirty="0" err="1">
                <a:latin typeface="LMU CompatilFact (Textkörper)"/>
                <a:cs typeface="Arial" panose="020B0604020202020204" pitchFamily="34" charset="0"/>
              </a:rPr>
              <a:t>sit</a:t>
            </a:r>
            <a:r>
              <a:rPr lang="de-DE" sz="2000" b="1" dirty="0">
                <a:latin typeface="LMU CompatilFact (Textkörper)"/>
                <a:cs typeface="Arial" panose="020B0604020202020204" pitchFamily="34" charset="0"/>
              </a:rPr>
              <a:t>. </a:t>
            </a:r>
            <a:r>
              <a:rPr lang="de-DE" sz="2000" b="1" dirty="0" err="1">
                <a:latin typeface="LMU CompatilFact (Textkörper)"/>
                <a:cs typeface="Arial" panose="020B0604020202020204" pitchFamily="34" charset="0"/>
              </a:rPr>
              <a:t>awareness</a:t>
            </a:r>
            <a:r>
              <a:rPr lang="de-DE" sz="2000" b="1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000" dirty="0">
                <a:latin typeface="LMU CompatilFact (Textkörper)"/>
                <a:cs typeface="Arial" panose="020B0604020202020204" pitchFamily="34" charset="0"/>
              </a:rPr>
              <a:t>in </a:t>
            </a:r>
            <a:r>
              <a:rPr lang="de-DE" sz="2000" dirty="0" err="1">
                <a:latin typeface="LMU CompatilFact (Textkörper)"/>
                <a:cs typeface="Arial" panose="020B0604020202020204" pitchFamily="34" charset="0"/>
              </a:rPr>
              <a:t>rear-seat</a:t>
            </a:r>
            <a:r>
              <a:rPr lang="de-DE" sz="2000" dirty="0">
                <a:latin typeface="LMU CompatilFact (Textkörper)"/>
                <a:cs typeface="Arial" panose="020B0604020202020204" pitchFamily="34" charset="0"/>
              </a:rPr>
              <a:t>?</a:t>
            </a:r>
          </a:p>
          <a:p>
            <a:endParaRPr lang="de-DE" sz="2400" dirty="0">
              <a:latin typeface="LMU CompatilFact (Textkörper)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2400" b="1" dirty="0">
              <a:latin typeface="LMU CompatilFact (Textkörper)"/>
              <a:cs typeface="Arial" panose="020B0604020202020204" pitchFamily="34" charset="0"/>
            </a:endParaRPr>
          </a:p>
          <a:p>
            <a:endParaRPr lang="en-US" dirty="0">
              <a:latin typeface="LMU CompatilFact (Textkörper)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39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8AC9CA-BAC7-42CB-9BD4-82D5D2132BCF}"/>
              </a:ext>
            </a:extLst>
          </p:cNvPr>
          <p:cNvSpPr txBox="1"/>
          <p:nvPr/>
        </p:nvSpPr>
        <p:spPr>
          <a:xfrm>
            <a:off x="4520545" y="5970766"/>
            <a:ext cx="5348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Add stops to Waymo: </a:t>
            </a:r>
            <a:r>
              <a:rPr lang="en-US" sz="800" dirty="0">
                <a:hlinkClick r:id="rId3"/>
              </a:rPr>
              <a:t>https://lh3.googleusercontent.com/ND9wyPE8NI_XLym5a5HN6bK_bhpq-U0j5kO1jdyNLTtL2cbRBIrb4zomQq_4DgRgP8OJOpjTjYPS10vVU_zEa8kseBTMJy8A_XjyIQ=rw-w2880-e365</a:t>
            </a:r>
            <a:endParaRPr lang="en-US" sz="80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D301B50-7135-4095-BC29-247461754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52CE70-AED8-45B8-BBFB-6F1D2028C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3" t="7754" r="3028" b="5474"/>
          <a:stretch/>
        </p:blipFill>
        <p:spPr>
          <a:xfrm>
            <a:off x="4427984" y="3364640"/>
            <a:ext cx="4528366" cy="2606126"/>
          </a:xfrm>
          <a:prstGeom prst="rect">
            <a:avLst/>
          </a:prstGeom>
        </p:spPr>
      </p:pic>
      <p:pic>
        <p:nvPicPr>
          <p:cNvPr id="7" name="Grafik 6" descr="Ein Bild, das Text, drinnen, Person enthält.&#10;&#10;Automatisch generierte Beschreibung">
            <a:extLst>
              <a:ext uri="{FF2B5EF4-FFF2-40B4-BE49-F238E27FC236}">
                <a16:creationId xmlns:a16="http://schemas.microsoft.com/office/drawing/2014/main" id="{7C4E6041-06A0-4B29-82B8-682DAB7D93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4" y="3570569"/>
            <a:ext cx="3599978" cy="240019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E8E9F9-E186-4680-9E43-DE8A5ADFD6AE}"/>
              </a:ext>
            </a:extLst>
          </p:cNvPr>
          <p:cNvSpPr txBox="1"/>
          <p:nvPr/>
        </p:nvSpPr>
        <p:spPr>
          <a:xfrm>
            <a:off x="499690" y="5954838"/>
            <a:ext cx="41044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Girl in </a:t>
            </a:r>
            <a:r>
              <a:rPr lang="de-DE" sz="800" dirty="0" err="1"/>
              <a:t>car</a:t>
            </a:r>
            <a:r>
              <a:rPr lang="de-DE" sz="800" dirty="0"/>
              <a:t>: </a:t>
            </a:r>
            <a:r>
              <a:rPr lang="de-DE" sz="800" dirty="0">
                <a:hlinkClick r:id="rId6"/>
              </a:rPr>
              <a:t>https://www.pexels.com/de-de/foto/madchen-auto-fahrzeug-vintage-4481930/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4300803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U SabonNext Demi (Überschriften)"/>
                <a:cs typeface="Arial" panose="020B0604020202020204" pitchFamily="34" charset="0"/>
              </a:rPr>
              <a:t>1.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874" y="1087363"/>
            <a:ext cx="8556252" cy="501558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600" dirty="0">
                <a:latin typeface="LMU CompatilFact (Textkörper)"/>
                <a:cs typeface="Arial" panose="020B0604020202020204" pitchFamily="34" charset="0"/>
              </a:rPr>
              <a:t>Travel </a:t>
            </a:r>
            <a:r>
              <a:rPr lang="de-DE" sz="3600" dirty="0" err="1">
                <a:latin typeface="LMU CompatilFact (Textkörper)"/>
                <a:cs typeface="Arial" panose="020B0604020202020204" pitchFamily="34" charset="0"/>
              </a:rPr>
              <a:t>with</a:t>
            </a:r>
            <a:r>
              <a:rPr lang="de-DE" sz="36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3600" b="1" dirty="0">
                <a:latin typeface="LMU CompatilFact (Textkörper)"/>
                <a:cs typeface="Arial" panose="020B0604020202020204" pitchFamily="34" charset="0"/>
              </a:rPr>
              <a:t>AVs</a:t>
            </a:r>
          </a:p>
          <a:p>
            <a:pPr lvl="1"/>
            <a:r>
              <a:rPr lang="de-DE" b="1" dirty="0" err="1">
                <a:latin typeface="LMU CompatilFact (Textkörper)"/>
                <a:cs typeface="Arial" panose="020B0604020202020204" pitchFamily="34" charset="0"/>
              </a:rPr>
              <a:t>No</a:t>
            </a:r>
            <a:r>
              <a:rPr lang="de-DE" b="1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LMU CompatilFact (Textkörper)"/>
                <a:cs typeface="Arial" panose="020B0604020202020204" pitchFamily="34" charset="0"/>
              </a:rPr>
              <a:t>driver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/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steeringwheel</a:t>
            </a:r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LMU CompatilFact (Textkörper)"/>
                <a:cs typeface="Arial" panose="020B0604020202020204" pitchFamily="34" charset="0"/>
              </a:rPr>
              <a:t>New IT-</a:t>
            </a:r>
            <a:r>
              <a:rPr lang="en-US" dirty="0">
                <a:latin typeface="LMU CompatilFact (Textkörper)"/>
                <a:cs typeface="Arial" panose="020B0604020202020204" pitchFamily="34" charset="0"/>
              </a:rPr>
              <a:t>&gt; </a:t>
            </a:r>
            <a:r>
              <a:rPr lang="de-DE" b="1" dirty="0">
                <a:latin typeface="LMU CompatilFact (Textkörper)"/>
                <a:cs typeface="Arial" panose="020B0604020202020204" pitchFamily="34" charset="0"/>
              </a:rPr>
              <a:t>Trust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LMU CompatilFact (Textkörper)"/>
                <a:cs typeface="Arial" panose="020B0604020202020204" pitchFamily="34" charset="0"/>
              </a:rPr>
              <a:t>issues</a:t>
            </a:r>
            <a:endParaRPr lang="de-DE" b="1" dirty="0">
              <a:latin typeface="LMU CompatilFact (Textkörper)"/>
              <a:cs typeface="Arial" panose="020B0604020202020204" pitchFamily="34" charset="0"/>
            </a:endParaRPr>
          </a:p>
          <a:p>
            <a:pPr lvl="1"/>
            <a:r>
              <a:rPr lang="de-DE" b="1" dirty="0">
                <a:latin typeface="LMU CompatilFact (Textkörper)"/>
                <a:cs typeface="Arial" panose="020B0604020202020204" pitchFamily="34" charset="0"/>
              </a:rPr>
              <a:t>Individual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LMU CompatilFact (Textkörper)"/>
                <a:cs typeface="Arial" panose="020B0604020202020204" pitchFamily="34" charset="0"/>
              </a:rPr>
              <a:t>expectations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for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information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displayment</a:t>
            </a:r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LMU CompatilFact (Textkörper)"/>
                <a:cs typeface="Arial" panose="020B0604020202020204" pitchFamily="34" charset="0"/>
              </a:rPr>
              <a:t>Need </a:t>
            </a:r>
            <a:r>
              <a:rPr lang="de-DE" dirty="0" err="1">
                <a:latin typeface="LMU CompatilFact (Textkörper)"/>
                <a:cs typeface="Arial" panose="020B0604020202020204" pitchFamily="34" charset="0"/>
              </a:rPr>
              <a:t>for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LMU CompatilFact (Textkörper)"/>
                <a:cs typeface="Arial" panose="020B0604020202020204" pitchFamily="34" charset="0"/>
              </a:rPr>
              <a:t>safety</a:t>
            </a:r>
            <a:r>
              <a:rPr lang="de-DE" dirty="0">
                <a:latin typeface="LMU CompatilFact (Textkörper)"/>
                <a:cs typeface="Arial" panose="020B0604020202020204" pitchFamily="34" charset="0"/>
              </a:rPr>
              <a:t>, </a:t>
            </a:r>
            <a:r>
              <a:rPr lang="de-DE" b="1" dirty="0" err="1">
                <a:latin typeface="LMU CompatilFact (Textkörper)"/>
                <a:cs typeface="Arial" panose="020B0604020202020204" pitchFamily="34" charset="0"/>
              </a:rPr>
              <a:t>autonomy</a:t>
            </a:r>
            <a:endParaRPr lang="de-DE" b="1" dirty="0">
              <a:latin typeface="LMU CompatilFact (Textkörper)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b="1" dirty="0">
              <a:latin typeface="LMU CompatilFact (Textkörper)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4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8AC9CA-BAC7-42CB-9BD4-82D5D2132BCF}"/>
              </a:ext>
            </a:extLst>
          </p:cNvPr>
          <p:cNvSpPr txBox="1"/>
          <p:nvPr/>
        </p:nvSpPr>
        <p:spPr>
          <a:xfrm>
            <a:off x="395536" y="6093876"/>
            <a:ext cx="9793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Mercedes LVL 3 source: </a:t>
            </a:r>
            <a:r>
              <a:rPr lang="en-US" sz="600" dirty="0">
                <a:hlinkClick r:id="rId3"/>
              </a:rPr>
              <a:t>https://auto.hindustantimes.com/auto/news/mercedesbenz-becomes-world-s-first-to-get-level-3-autonomous-driving-approval-41639196499051.html</a:t>
            </a:r>
            <a:endParaRPr lang="en-US" sz="60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D301B50-7135-4095-BC29-247461754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B5E4A0-EAC1-4428-A54D-C03292D4C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6" y="4133009"/>
            <a:ext cx="3679536" cy="18397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D158AE-052B-4D2E-801A-338B7A382FB6}"/>
              </a:ext>
            </a:extLst>
          </p:cNvPr>
          <p:cNvSpPr txBox="1"/>
          <p:nvPr/>
        </p:nvSpPr>
        <p:spPr>
          <a:xfrm>
            <a:off x="247374" y="5762950"/>
            <a:ext cx="3778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Pony.ai Car: </a:t>
            </a:r>
            <a:r>
              <a:rPr lang="en-US" sz="800" dirty="0">
                <a:hlinkClick r:id="rId5"/>
              </a:rPr>
              <a:t>https://static.cdn.xiaomazhixing.com/images/home/car_1615998576.png</a:t>
            </a:r>
            <a:endParaRPr lang="en-US" sz="8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6C3C5F2-D2E2-47DD-AF43-30B8548442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02" y="4335149"/>
            <a:ext cx="3803831" cy="143548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29C8DDC-2DBA-4BA5-86D4-31E6CDB78DD7}"/>
              </a:ext>
            </a:extLst>
          </p:cNvPr>
          <p:cNvSpPr txBox="1"/>
          <p:nvPr/>
        </p:nvSpPr>
        <p:spPr>
          <a:xfrm>
            <a:off x="4204119" y="5762950"/>
            <a:ext cx="45111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Waymo Sensors and Camera: </a:t>
            </a:r>
            <a:r>
              <a:rPr lang="en-US" sz="800" dirty="0">
                <a:hlinkClick r:id="rId5"/>
              </a:rPr>
              <a:t>https://static.cdn.xiaomazhixing.com/images/home/car_1615998576.png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100474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1A5EE-B5F6-405B-B7E8-15DB239C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</a:t>
            </a:r>
            <a:r>
              <a:rPr lang="de-DE" dirty="0" err="1"/>
              <a:t>Related</a:t>
            </a:r>
            <a:r>
              <a:rPr lang="de-DE" dirty="0"/>
              <a:t> Work – NDRA vs. Trust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9254EA7-FD97-4A98-B558-3A7BA9B22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079" y="1397587"/>
            <a:ext cx="4714721" cy="46139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069C6E-C3B7-4E19-A332-D4150266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Vincent Göke - Passenger Reroute: Phone-Based Intervention In Self-Driving Cars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3751A8-BA0B-4713-BFE3-3C59CE73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5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F61CB-1971-4A4D-B67C-1EBC1CB4E55E}"/>
              </a:ext>
            </a:extLst>
          </p:cNvPr>
          <p:cNvSpPr txBox="1"/>
          <p:nvPr/>
        </p:nvSpPr>
        <p:spPr>
          <a:xfrm>
            <a:off x="467544" y="1484784"/>
            <a:ext cx="3528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Tradeoff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in AVs: comfortability of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NDRA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and the perceived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trustworthiness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of the 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Imbalanced UIs might cause </a:t>
            </a:r>
            <a:r>
              <a:rPr lang="en-US" sz="2400" b="1" dirty="0">
                <a:solidFill>
                  <a:srgbClr val="000000"/>
                </a:solidFill>
              </a:rPr>
              <a:t>Mis-</a:t>
            </a:r>
            <a:r>
              <a:rPr lang="en-US" sz="2400" dirty="0">
                <a:solidFill>
                  <a:srgbClr val="000000"/>
                </a:solidFill>
              </a:rPr>
              <a:t> or even </a:t>
            </a:r>
            <a:r>
              <a:rPr lang="en-US" sz="2400" b="1" dirty="0">
                <a:solidFill>
                  <a:srgbClr val="000000"/>
                </a:solidFill>
              </a:rPr>
              <a:t>Disuse</a:t>
            </a:r>
            <a:endParaRPr lang="en-US" sz="2400" b="1" dirty="0"/>
          </a:p>
        </p:txBody>
      </p:sp>
      <p:pic>
        <p:nvPicPr>
          <p:cNvPr id="12" name="Grafik 11" descr="Rutschige Straße mit einfarbiger Füllung">
            <a:extLst>
              <a:ext uri="{FF2B5EF4-FFF2-40B4-BE49-F238E27FC236}">
                <a16:creationId xmlns:a16="http://schemas.microsoft.com/office/drawing/2014/main" id="{5140E88D-B86A-4D69-8417-EE0DC6219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6339" y="4541901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810ED3D-A7DF-4BF8-B792-170AE4212F74}"/>
              </a:ext>
            </a:extLst>
          </p:cNvPr>
          <p:cNvSpPr txBox="1"/>
          <p:nvPr/>
        </p:nvSpPr>
        <p:spPr>
          <a:xfrm>
            <a:off x="3563888" y="6119820"/>
            <a:ext cx="5594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Paper source: </a:t>
            </a:r>
            <a:r>
              <a:rPr lang="en-US" sz="800" dirty="0">
                <a:hlinkClick r:id="rId6"/>
              </a:rPr>
              <a:t>https://dl.acm.org/doi/10.1145/3004323.3004331</a:t>
            </a:r>
            <a:r>
              <a:rPr lang="en-US" sz="800" dirty="0"/>
              <a:t> </a:t>
            </a:r>
          </a:p>
          <a:p>
            <a:r>
              <a:rPr lang="en-US" sz="800" dirty="0" err="1"/>
              <a:t>Miglani</a:t>
            </a:r>
            <a:r>
              <a:rPr lang="en-US" sz="800" dirty="0"/>
              <a:t>, Diels - Compatibility between Trust and Non - Driving Related Tasks in UI Design for Highly and Fully Automated Driving</a:t>
            </a:r>
          </a:p>
        </p:txBody>
      </p:sp>
    </p:spTree>
    <p:extLst>
      <p:ext uri="{BB962C8B-B14F-4D97-AF65-F5344CB8AC3E}">
        <p14:creationId xmlns:p14="http://schemas.microsoft.com/office/powerpoint/2010/main" val="312262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19F7C-4F91-4066-AC26-B67641C7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</p:spPr>
        <p:txBody>
          <a:bodyPr anchor="ctr">
            <a:normAutofit/>
          </a:bodyPr>
          <a:lstStyle/>
          <a:p>
            <a:r>
              <a:rPr lang="de-DE" dirty="0"/>
              <a:t>2. </a:t>
            </a:r>
            <a:r>
              <a:rPr lang="de-DE" dirty="0" err="1"/>
              <a:t>Related</a:t>
            </a:r>
            <a:r>
              <a:rPr lang="de-DE" dirty="0"/>
              <a:t> Work– Use </a:t>
            </a:r>
            <a:r>
              <a:rPr lang="de-DE" dirty="0" err="1"/>
              <a:t>cases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AD1EDBF-7707-4CDC-A90A-E8927516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848"/>
            <a:ext cx="9144000" cy="2971800"/>
          </a:xfrm>
          <a:prstGeom prst="rect">
            <a:avLst/>
          </a:prstGeom>
          <a:noFill/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B664B2A-F39E-45C5-85A1-845FFDF1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Vincent Göke - Passenger Reroute: Phone-Based Intervention In Self-Driving Cars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DC36A81-F358-416F-926F-B0BA234F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6296" y="6356351"/>
            <a:ext cx="145050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8CD5F5-F489-4697-8849-AC1E2110C5B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57AFAC2-ED36-4A7A-894A-076D6B096919}"/>
              </a:ext>
            </a:extLst>
          </p:cNvPr>
          <p:cNvCxnSpPr/>
          <p:nvPr/>
        </p:nvCxnSpPr>
        <p:spPr>
          <a:xfrm>
            <a:off x="107504" y="2636748"/>
            <a:ext cx="6984776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EE8958-6586-4E0B-BBDD-8DDDEDFDB755}"/>
              </a:ext>
            </a:extLst>
          </p:cNvPr>
          <p:cNvCxnSpPr>
            <a:cxnSpLocks/>
          </p:cNvCxnSpPr>
          <p:nvPr/>
        </p:nvCxnSpPr>
        <p:spPr>
          <a:xfrm>
            <a:off x="107504" y="3932892"/>
            <a:ext cx="4608512" cy="0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6AF0917-AB1F-4891-9FDA-1F65871CDB58}"/>
              </a:ext>
            </a:extLst>
          </p:cNvPr>
          <p:cNvCxnSpPr>
            <a:cxnSpLocks/>
          </p:cNvCxnSpPr>
          <p:nvPr/>
        </p:nvCxnSpPr>
        <p:spPr>
          <a:xfrm>
            <a:off x="107504" y="4148916"/>
            <a:ext cx="5688632" cy="0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EB9134A-D3A9-4E9C-AE5D-CF4AFBB31E5D}"/>
              </a:ext>
            </a:extLst>
          </p:cNvPr>
          <p:cNvCxnSpPr>
            <a:cxnSpLocks/>
          </p:cNvCxnSpPr>
          <p:nvPr/>
        </p:nvCxnSpPr>
        <p:spPr>
          <a:xfrm>
            <a:off x="107504" y="4364940"/>
            <a:ext cx="8280920" cy="0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E2A7FC-FE7E-4BA0-A276-E49A61963D48}"/>
              </a:ext>
            </a:extLst>
          </p:cNvPr>
          <p:cNvSpPr txBox="1"/>
          <p:nvPr/>
        </p:nvSpPr>
        <p:spPr>
          <a:xfrm>
            <a:off x="457200" y="6156593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j-lt"/>
              </a:rPr>
              <a:t>Papersource</a:t>
            </a:r>
            <a:r>
              <a:rPr lang="en-US" sz="800" dirty="0">
                <a:latin typeface="+mj-lt"/>
              </a:rPr>
              <a:t>: </a:t>
            </a:r>
            <a:r>
              <a:rPr lang="de-DE" sz="800" dirty="0">
                <a:latin typeface="Segoe UI" panose="020B0502040204020203" pitchFamily="34" charset="0"/>
                <a:hlinkClick r:id="rId3"/>
              </a:rPr>
              <a:t>https://link.springer.com/article/10.1007/s42154-019-00087-9</a:t>
            </a:r>
            <a:endParaRPr lang="en-US" sz="800" dirty="0">
              <a:latin typeface="+mj-lt"/>
            </a:endParaRPr>
          </a:p>
          <a:p>
            <a:r>
              <a:rPr lang="en-US" sz="800" dirty="0" err="1">
                <a:latin typeface="+mj-lt"/>
              </a:rPr>
              <a:t>Terken</a:t>
            </a:r>
            <a:r>
              <a:rPr lang="en-US" sz="800" b="0" i="0" strike="noStrike" dirty="0">
                <a:effectLst/>
                <a:latin typeface="+mj-lt"/>
              </a:rPr>
              <a:t>, 2020; Toward Shared Control Between Automated Vehicles and Users</a:t>
            </a:r>
          </a:p>
          <a:p>
            <a:endParaRPr lang="de-DE" sz="800" dirty="0">
              <a:latin typeface="Segoe UI" panose="020B0502040204020203" pitchFamily="34" charset="0"/>
            </a:endParaRPr>
          </a:p>
          <a:p>
            <a:endParaRPr lang="en-US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55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6647"/>
            <a:ext cx="8229600" cy="778097"/>
          </a:xfrm>
        </p:spPr>
        <p:txBody>
          <a:bodyPr>
            <a:normAutofit/>
          </a:bodyPr>
          <a:lstStyle/>
          <a:p>
            <a:r>
              <a:rPr lang="de-DE" dirty="0"/>
              <a:t>2. </a:t>
            </a:r>
            <a:r>
              <a:rPr lang="de-DE" dirty="0" err="1"/>
              <a:t>Related</a:t>
            </a:r>
            <a:r>
              <a:rPr lang="de-DE" dirty="0"/>
              <a:t> Work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– AV Framework</a:t>
            </a:r>
            <a:endParaRPr lang="en-US" dirty="0">
              <a:latin typeface="LMU SabonNext Demi (Überschriften)"/>
              <a:cs typeface="Arial" panose="020B060402020202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79D0FDE-E352-40DE-9ADD-74467DF6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43D9BF-AF53-409E-94BD-ABED23E841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t="2835" r="7734"/>
          <a:stretch/>
        </p:blipFill>
        <p:spPr>
          <a:xfrm>
            <a:off x="1032367" y="980728"/>
            <a:ext cx="7079266" cy="520895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956822-1975-4142-AE01-81F92CB5FC03}"/>
              </a:ext>
            </a:extLst>
          </p:cNvPr>
          <p:cNvSpPr txBox="1"/>
          <p:nvPr/>
        </p:nvSpPr>
        <p:spPr>
          <a:xfrm>
            <a:off x="467544" y="6189683"/>
            <a:ext cx="408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strike="noStrike" dirty="0" err="1">
                <a:effectLst/>
                <a:latin typeface="+mj-lt"/>
              </a:rPr>
              <a:t>Papersource</a:t>
            </a:r>
            <a:r>
              <a:rPr lang="en-US" sz="800" b="0" i="0" strike="noStrike" dirty="0">
                <a:effectLst/>
                <a:latin typeface="+mj-lt"/>
              </a:rPr>
              <a:t>: </a:t>
            </a:r>
            <a:r>
              <a:rPr lang="de-DE" sz="800" dirty="0">
                <a:latin typeface="Segoe UI" panose="020B0502040204020203" pitchFamily="34" charset="0"/>
                <a:hlinkClick r:id="rId4"/>
              </a:rPr>
              <a:t>https://doi-org.emedien.ub.uni-muenchen.de/10.1145/3409120.3410652</a:t>
            </a:r>
            <a:r>
              <a:rPr lang="de-DE" sz="800" dirty="0">
                <a:latin typeface="Segoe UI" panose="020B0502040204020203" pitchFamily="34" charset="0"/>
              </a:rPr>
              <a:t> </a:t>
            </a:r>
          </a:p>
          <a:p>
            <a:r>
              <a:rPr lang="en-US" sz="800" b="0" i="0" strike="noStrike" dirty="0">
                <a:effectLst/>
                <a:latin typeface="+mj-lt"/>
              </a:rPr>
              <a:t> Wang, 2020</a:t>
            </a:r>
            <a:r>
              <a:rPr lang="en-US" sz="800" dirty="0">
                <a:latin typeface="+mj-lt"/>
              </a:rPr>
              <a:t>; “Watch out!”: Prediction-Level Intervention for Automated Driving</a:t>
            </a:r>
          </a:p>
          <a:p>
            <a:endParaRPr lang="en-US" sz="800" dirty="0">
              <a:latin typeface="+mj-lt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CC1A3D8-300A-409A-931E-EC6A755EA8D4}"/>
              </a:ext>
            </a:extLst>
          </p:cNvPr>
          <p:cNvSpPr/>
          <p:nvPr/>
        </p:nvSpPr>
        <p:spPr>
          <a:xfrm>
            <a:off x="4499992" y="2780928"/>
            <a:ext cx="2664296" cy="14401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997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087C0-FEBB-4D77-B33C-6D01C5EF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</p:spPr>
        <p:txBody>
          <a:bodyPr>
            <a:normAutofit/>
          </a:bodyPr>
          <a:lstStyle/>
          <a:p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2. </a:t>
            </a:r>
            <a:r>
              <a:rPr lang="de-DE" dirty="0" err="1">
                <a:latin typeface="LMU SabonNext Demi (Überschriften)"/>
                <a:cs typeface="Arial" panose="020B0604020202020204" pitchFamily="34" charset="0"/>
              </a:rPr>
              <a:t>Related</a:t>
            </a:r>
            <a:r>
              <a:rPr lang="de-DE" dirty="0">
                <a:latin typeface="LMU SabonNext Demi (Überschriften)"/>
                <a:cs typeface="Arial" panose="020B0604020202020204" pitchFamily="34" charset="0"/>
              </a:rPr>
              <a:t> Work – </a:t>
            </a:r>
            <a:r>
              <a:rPr lang="de-DE" dirty="0"/>
              <a:t>Measurement</a:t>
            </a:r>
            <a:endParaRPr lang="en-US" dirty="0">
              <a:latin typeface="LMU SabonNext Demi (Überschriften)"/>
              <a:cs typeface="Arial" panose="020B060402020202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79D0FDE-E352-40DE-9ADD-74467DF6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6919C92-A501-42CB-988F-288F2AFFFC02}"/>
              </a:ext>
            </a:extLst>
          </p:cNvPr>
          <p:cNvSpPr txBox="1"/>
          <p:nvPr/>
        </p:nvSpPr>
        <p:spPr>
          <a:xfrm>
            <a:off x="467544" y="1160458"/>
            <a:ext cx="5112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What factors establish trust?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Important factors of UIs fostering user trust</a:t>
            </a:r>
            <a:endParaRPr lang="en-US" sz="2400" dirty="0"/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i="0" u="none" strike="noStrike" dirty="0">
                <a:effectLst/>
              </a:rPr>
              <a:t>Anthropomorphism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i="0" u="none" strike="noStrike" dirty="0">
                <a:effectLst/>
              </a:rPr>
              <a:t>Transparency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0" u="none" strike="noStrike" dirty="0">
                <a:effectLst/>
              </a:rPr>
              <a:t>System perceived as an expert (by neatness/ aesthetics) 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i="0" u="none" strike="noStrike" dirty="0">
                <a:effectLst/>
              </a:rPr>
              <a:t>Customization of noncritical information 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i="0" u="none" strike="noStrike" dirty="0">
                <a:solidFill>
                  <a:srgbClr val="C1C1C1"/>
                </a:solidFill>
                <a:effectLst/>
              </a:rPr>
              <a:t>Brand reputation </a:t>
            </a:r>
            <a:endParaRPr lang="en-US" sz="2400" dirty="0">
              <a:solidFill>
                <a:srgbClr val="C1C1C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i="0" u="none" strike="noStrike" dirty="0">
                <a:effectLst/>
              </a:rPr>
              <a:t>System knowledge and experience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F6F164-BFB3-4F3D-8AC9-248E15C7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757" y="941892"/>
            <a:ext cx="2864775" cy="509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9D5FC70-91BC-4502-9DD0-BCC65CF83AE8}"/>
              </a:ext>
            </a:extLst>
          </p:cNvPr>
          <p:cNvSpPr txBox="1"/>
          <p:nvPr/>
        </p:nvSpPr>
        <p:spPr>
          <a:xfrm>
            <a:off x="0" y="6142547"/>
            <a:ext cx="9376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Paper source: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https://dl.acm.org/doi/abs/10.1145/3004323.3004331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indent="457200"/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Diels, </a:t>
            </a:r>
            <a:r>
              <a:rPr lang="en-US" sz="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Migliani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2016 - </a:t>
            </a:r>
            <a:r>
              <a:rPr lang="en-US" sz="800" i="0" u="none" strike="noStrike" baseline="0" dirty="0">
                <a:latin typeface="Segoe UI" panose="020B0502040204020203" pitchFamily="34" charset="0"/>
              </a:rPr>
              <a:t>Compatibility between Trust and Non - Driving Related Tasks in UI Design for Highly and Fully Automated Driving</a:t>
            </a: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800" dirty="0">
              <a:effectLst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24623E9-D0C3-4E5A-BF90-BF66B2B95D78}"/>
              </a:ext>
            </a:extLst>
          </p:cNvPr>
          <p:cNvSpPr txBox="1"/>
          <p:nvPr/>
        </p:nvSpPr>
        <p:spPr>
          <a:xfrm>
            <a:off x="6110211" y="6021288"/>
            <a:ext cx="3312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Early design , all </a:t>
            </a:r>
            <a:r>
              <a:rPr lang="de-DE" sz="1100" dirty="0" err="1"/>
              <a:t>information</a:t>
            </a:r>
            <a:endParaRPr lang="de-DE" sz="11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6E15746-DA13-40B8-A1ED-13506FC7CADF}"/>
              </a:ext>
            </a:extLst>
          </p:cNvPr>
          <p:cNvSpPr txBox="1"/>
          <p:nvPr/>
        </p:nvSpPr>
        <p:spPr>
          <a:xfrm>
            <a:off x="7092280" y="6214675"/>
            <a:ext cx="1944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 strike="noStrike" dirty="0">
                <a:effectLst/>
                <a:latin typeface="Arial" panose="020B0604020202020204" pitchFamily="34" charset="0"/>
              </a:rPr>
              <a:t>Source</a:t>
            </a:r>
            <a:r>
              <a:rPr lang="de-DE" sz="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de-DE" sz="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www.google.de/maps/@48.1502068,11.5810582,3a,75y,199.03h,89.64t/data=!3m7!1e1!3m5!1s0xWceYKdW_QNjH9PVLU75w!2e0!6shttps:%2F%2Fstreetviewpixels-pa.googleapis.com%2Fv1%2Fthumbnail%3Fpanoid%3D0xWceYKdW_QNjH9PVLU75w%26cb_client%3Dmaps_sv.tactile.gps%26w%3D203%26h%3D100%26yaw%3D350.58984%26pitch%3D0%26thumbfov%3D100!7i13312!8i6656</a:t>
            </a:r>
            <a:endParaRPr lang="de-DE" sz="100" dirty="0"/>
          </a:p>
        </p:txBody>
      </p:sp>
    </p:spTree>
    <p:extLst>
      <p:ext uri="{BB962C8B-B14F-4D97-AF65-F5344CB8AC3E}">
        <p14:creationId xmlns:p14="http://schemas.microsoft.com/office/powerpoint/2010/main" val="6986952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MU SabonNext Demi (Überschriften)"/>
                <a:cs typeface="Arial" panose="020B0604020202020204" pitchFamily="34" charset="0"/>
              </a:rPr>
              <a:t>3. 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latin typeface="LMU CompatilFact (Textkörper)"/>
                <a:cs typeface="Arial" panose="020B0604020202020204" pitchFamily="34" charset="0"/>
              </a:rPr>
              <a:t>RQ1: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How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do </a:t>
            </a:r>
            <a:r>
              <a:rPr lang="de-DE" sz="2800" b="1" dirty="0" err="1">
                <a:latin typeface="LMU CompatilFact (Textkörper)"/>
                <a:cs typeface="Arial" panose="020B0604020202020204" pitchFamily="34" charset="0"/>
              </a:rPr>
              <a:t>varying</a:t>
            </a:r>
            <a:r>
              <a:rPr lang="de-DE" sz="2800" b="1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amounts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of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b="1" dirty="0" err="1">
                <a:latin typeface="LMU CompatilFact (Textkörper)"/>
                <a:cs typeface="Arial" panose="020B0604020202020204" pitchFamily="34" charset="0"/>
              </a:rPr>
              <a:t>information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in an AV</a:t>
            </a:r>
            <a:r>
              <a:rPr lang="de-DE" sz="2800" b="1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navigation</a:t>
            </a:r>
            <a:r>
              <a:rPr lang="de-DE" sz="2800" b="1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UI</a:t>
            </a:r>
            <a:r>
              <a:rPr lang="de-DE" sz="2800" b="1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b="1" dirty="0" err="1">
                <a:latin typeface="LMU CompatilFact (Textkörper)"/>
                <a:cs typeface="Arial" panose="020B0604020202020204" pitchFamily="34" charset="0"/>
              </a:rPr>
              <a:t>affect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b="1" dirty="0" err="1">
                <a:latin typeface="LMU CompatilFact (Textkörper)"/>
                <a:cs typeface="Arial" panose="020B0604020202020204" pitchFamily="34" charset="0"/>
              </a:rPr>
              <a:t>passenger‘s</a:t>
            </a:r>
            <a:r>
              <a:rPr lang="de-DE" sz="2800" b="1" dirty="0">
                <a:latin typeface="LMU CompatilFact (Textkörper)"/>
                <a:cs typeface="Arial" panose="020B0604020202020204" pitchFamily="34" charset="0"/>
              </a:rPr>
              <a:t> UX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, </a:t>
            </a:r>
            <a:r>
              <a:rPr lang="de-DE" sz="2800" b="1" dirty="0" err="1">
                <a:latin typeface="LMU CompatilFact (Textkörper)"/>
                <a:cs typeface="Arial" panose="020B0604020202020204" pitchFamily="34" charset="0"/>
              </a:rPr>
              <a:t>cooperative</a:t>
            </a:r>
            <a:r>
              <a:rPr lang="de-DE" sz="2800" b="1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b="1" dirty="0" err="1">
                <a:latin typeface="LMU CompatilFact (Textkörper)"/>
                <a:cs typeface="Arial" panose="020B0604020202020204" pitchFamily="34" charset="0"/>
              </a:rPr>
              <a:t>performance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and </a:t>
            </a:r>
            <a:r>
              <a:rPr lang="de-DE" sz="2800" b="1" dirty="0" err="1">
                <a:latin typeface="LMU CompatilFact (Textkörper)"/>
                <a:cs typeface="Arial" panose="020B0604020202020204" pitchFamily="34" charset="0"/>
              </a:rPr>
              <a:t>trust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in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the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system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? </a:t>
            </a:r>
            <a:br>
              <a:rPr lang="de-DE" sz="2800" dirty="0">
                <a:latin typeface="LMU CompatilFact (Textkörper)"/>
                <a:cs typeface="Arial" panose="020B0604020202020204" pitchFamily="34" charset="0"/>
              </a:rPr>
            </a:b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Is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the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b="1" dirty="0">
                <a:latin typeface="LMU CompatilFact (Textkörper)"/>
                <a:cs typeface="Arial" panose="020B0604020202020204" pitchFamily="34" charset="0"/>
              </a:rPr>
              <a:t>time restraint 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relevant?</a:t>
            </a:r>
          </a:p>
          <a:p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r>
              <a:rPr lang="de-DE" b="1" dirty="0">
                <a:latin typeface="LMU CompatilFact (Textkörper)"/>
                <a:cs typeface="Arial" panose="020B0604020202020204" pitchFamily="34" charset="0"/>
              </a:rPr>
              <a:t>RQ2: </a:t>
            </a:r>
            <a:r>
              <a:rPr lang="de-DE" sz="2800" b="1" dirty="0" err="1">
                <a:latin typeface="LMU CompatilFact (Textkörper)"/>
                <a:cs typeface="Arial" panose="020B0604020202020204" pitchFamily="34" charset="0"/>
              </a:rPr>
              <a:t>How</a:t>
            </a:r>
            <a:r>
              <a:rPr lang="de-DE" sz="2800" b="1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b="1" dirty="0" err="1">
                <a:latin typeface="LMU CompatilFact (Textkörper)"/>
                <a:cs typeface="Arial" panose="020B0604020202020204" pitchFamily="34" charset="0"/>
              </a:rPr>
              <a:t>much</a:t>
            </a:r>
            <a:r>
              <a:rPr lang="de-DE" sz="2800" b="1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b="1" dirty="0" err="1">
                <a:latin typeface="LMU CompatilFact (Textkörper)"/>
                <a:cs typeface="Arial" panose="020B0604020202020204" pitchFamily="34" charset="0"/>
              </a:rPr>
              <a:t>information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is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adequate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for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navigation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LMU CompatilFact (Textkörper)"/>
                <a:cs typeface="Arial" panose="020B0604020202020204" pitchFamily="34" charset="0"/>
              </a:rPr>
              <a:t>level</a:t>
            </a:r>
            <a:r>
              <a:rPr lang="de-DE" sz="2800" dirty="0">
                <a:latin typeface="LMU CompatilFact (Textkörper)"/>
                <a:cs typeface="Arial" panose="020B0604020202020204" pitchFamily="34" charset="0"/>
              </a:rPr>
              <a:t> AV UIs? </a:t>
            </a:r>
            <a:br>
              <a:rPr lang="de-DE" sz="2800" dirty="0">
                <a:latin typeface="LMU CompatilFact (Textkörper)"/>
                <a:cs typeface="Arial" panose="020B0604020202020204" pitchFamily="34" charset="0"/>
              </a:rPr>
            </a:br>
            <a:endParaRPr lang="de-DE" dirty="0">
              <a:latin typeface="LMU CompatilFact (Textkörper)"/>
              <a:cs typeface="Arial" panose="020B0604020202020204" pitchFamily="34" charset="0"/>
            </a:endParaRPr>
          </a:p>
          <a:p>
            <a:endParaRPr lang="en-US" dirty="0">
              <a:latin typeface="LMU CompatilFact (Textkörper)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Vincent Göke - </a:t>
            </a:r>
            <a:r>
              <a:rPr lang="en-US" dirty="0">
                <a:cs typeface="Arial" panose="020B0604020202020204" pitchFamily="34" charset="0"/>
              </a:rPr>
              <a:t>Passenger</a:t>
            </a:r>
            <a:r>
              <a:rPr lang="en-US" dirty="0">
                <a:latin typeface="+mj-lt"/>
                <a:cs typeface="Arial" panose="020B0604020202020204" pitchFamily="34" charset="0"/>
              </a:rPr>
              <a:t> Reroute: Phone-Based Intervention In Self-Driving Cars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0790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LMU SabonNext Demi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4721</Words>
  <Application>Microsoft Office PowerPoint</Application>
  <PresentationFormat>Bildschirmpräsentation (4:3)</PresentationFormat>
  <Paragraphs>599</Paragraphs>
  <Slides>39</Slides>
  <Notes>30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50" baseType="lpstr">
      <vt:lpstr>Wingdings</vt:lpstr>
      <vt:lpstr>LMU SabonNext Demi</vt:lpstr>
      <vt:lpstr>Calibri</vt:lpstr>
      <vt:lpstr>NimbusRomNo9L-Regu</vt:lpstr>
      <vt:lpstr>LMU CompatilFact (Textkörper)</vt:lpstr>
      <vt:lpstr>LMU SabonNext Demi (Überschriften)</vt:lpstr>
      <vt:lpstr>Segoe UI</vt:lpstr>
      <vt:lpstr>LMU CompatilFact</vt:lpstr>
      <vt:lpstr>NimbusRomNo9L-ReguItal</vt:lpstr>
      <vt:lpstr>Arial</vt:lpstr>
      <vt:lpstr>Office Theme</vt:lpstr>
      <vt:lpstr>Passenger Reroute: Phone-Based Intervention In Self-Driving Cars</vt:lpstr>
      <vt:lpstr>Presentation Outline</vt:lpstr>
      <vt:lpstr>1. Introduction</vt:lpstr>
      <vt:lpstr>1. Introduction</vt:lpstr>
      <vt:lpstr>2. Related Work – NDRA vs. Trust</vt:lpstr>
      <vt:lpstr>2. Related Work– Use cases</vt:lpstr>
      <vt:lpstr>2. Related Work– AV Framework</vt:lpstr>
      <vt:lpstr>2. Related Work – Measurement</vt:lpstr>
      <vt:lpstr>3. Research Questions</vt:lpstr>
      <vt:lpstr>4. Concept - Inspiration</vt:lpstr>
      <vt:lpstr>4. Concept – Preset Route</vt:lpstr>
      <vt:lpstr>4. Concept  – Pilot Study </vt:lpstr>
      <vt:lpstr>4. Concept  – Pilot Study </vt:lpstr>
      <vt:lpstr>4. Concept  – Pilot Study </vt:lpstr>
      <vt:lpstr>5. Implementation - Interaction</vt:lpstr>
      <vt:lpstr>5. Implementation – Aid tools</vt:lpstr>
      <vt:lpstr>5. Implementation – Homescreen</vt:lpstr>
      <vt:lpstr>5. Implementation – Navigation</vt:lpstr>
      <vt:lpstr>5. Implementation – Level 1</vt:lpstr>
      <vt:lpstr>5. Implementation – Level 2</vt:lpstr>
      <vt:lpstr>5. Implementation– Level 3</vt:lpstr>
      <vt:lpstr>5. Implementation – Confirmation</vt:lpstr>
      <vt:lpstr>6. Main Study – Introduction</vt:lpstr>
      <vt:lpstr>6. Concept – Measurement</vt:lpstr>
      <vt:lpstr>6. Concept – Measurement</vt:lpstr>
      <vt:lpstr>7. Results – Interaction Steps</vt:lpstr>
      <vt:lpstr>7. Results – Average Time</vt:lpstr>
      <vt:lpstr>7. Results – Selected Shop</vt:lpstr>
      <vt:lpstr>7. Results - Trust</vt:lpstr>
      <vt:lpstr>7. Results - Trust</vt:lpstr>
      <vt:lpstr>7. Results - Usability </vt:lpstr>
      <vt:lpstr>7. Results - Experience</vt:lpstr>
      <vt:lpstr>7. Results – Semi-Structured Interview</vt:lpstr>
      <vt:lpstr>7. Results – Semi-Structured Interview</vt:lpstr>
      <vt:lpstr>8. Conclusion</vt:lpstr>
      <vt:lpstr>Bachelor Thesis Bibliography</vt:lpstr>
      <vt:lpstr>PowerPoint-Präsentation</vt:lpstr>
      <vt:lpstr>Participants car usage</vt:lpstr>
      <vt:lpstr>1. Introduction</vt:lpstr>
    </vt:vector>
  </TitlesOfParts>
  <Company>LMU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Max-Emanuel Maurer</dc:creator>
  <cp:lastModifiedBy>Göke, Vincent</cp:lastModifiedBy>
  <cp:revision>205</cp:revision>
  <dcterms:created xsi:type="dcterms:W3CDTF">2013-06-17T12:09:36Z</dcterms:created>
  <dcterms:modified xsi:type="dcterms:W3CDTF">2021-12-20T17:36:32Z</dcterms:modified>
</cp:coreProperties>
</file>